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76" r:id="rId2"/>
    <p:sldId id="446" r:id="rId3"/>
    <p:sldId id="447" r:id="rId4"/>
    <p:sldId id="451" r:id="rId5"/>
    <p:sldId id="419" r:id="rId6"/>
    <p:sldId id="420" r:id="rId7"/>
    <p:sldId id="433" r:id="rId8"/>
    <p:sldId id="434" r:id="rId9"/>
    <p:sldId id="416" r:id="rId10"/>
    <p:sldId id="437" r:id="rId11"/>
    <p:sldId id="456" r:id="rId12"/>
    <p:sldId id="457" r:id="rId13"/>
    <p:sldId id="458" r:id="rId14"/>
    <p:sldId id="459" r:id="rId15"/>
    <p:sldId id="436" r:id="rId16"/>
    <p:sldId id="371" r:id="rId17"/>
    <p:sldId id="409" r:id="rId18"/>
    <p:sldId id="410" r:id="rId19"/>
    <p:sldId id="369" r:id="rId20"/>
    <p:sldId id="413" r:id="rId21"/>
    <p:sldId id="426" r:id="rId22"/>
    <p:sldId id="412" r:id="rId23"/>
    <p:sldId id="427" r:id="rId24"/>
    <p:sldId id="428" r:id="rId25"/>
    <p:sldId id="452" r:id="rId26"/>
    <p:sldId id="453" r:id="rId27"/>
    <p:sldId id="454" r:id="rId28"/>
    <p:sldId id="455" r:id="rId29"/>
    <p:sldId id="460" r:id="rId30"/>
    <p:sldId id="449" r:id="rId31"/>
    <p:sldId id="450" r:id="rId32"/>
    <p:sldId id="425" r:id="rId33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2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2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2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2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2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2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2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2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2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FFFF"/>
    <a:srgbClr val="80C0FF"/>
    <a:srgbClr val="80FFFF"/>
    <a:srgbClr val="4080FF"/>
    <a:srgbClr val="00FFFF"/>
    <a:srgbClr val="E4C7F9"/>
    <a:srgbClr val="E4BFF9"/>
    <a:srgbClr val="8BB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27" autoAdjust="0"/>
    <p:restoredTop sz="95364" autoAdjust="0"/>
  </p:normalViewPr>
  <p:slideViewPr>
    <p:cSldViewPr snapToGrid="0">
      <p:cViewPr varScale="1">
        <p:scale>
          <a:sx n="70" d="100"/>
          <a:sy n="70" d="100"/>
        </p:scale>
        <p:origin x="133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3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1" d="100"/>
          <a:sy n="61" d="100"/>
        </p:scale>
        <p:origin x="-174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9694145-168A-4226-A5F5-E836E5944E86}" type="datetimeFigureOut">
              <a:rPr lang="ru-RU"/>
              <a:pPr>
                <a:defRPr/>
              </a:pPr>
              <a:t>04.07.2017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199CDB7-0441-42FD-8588-C296514DA33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262189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23D0303-28F2-4798-8D51-DFA219A0B78F}" type="datetimeFigureOut">
              <a:rPr lang="ru-RU"/>
              <a:pPr>
                <a:defRPr/>
              </a:pPr>
              <a:t>04.07.2017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45D02F4-4C38-4EC5-B038-162ADF87202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07568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fld id="{A8C8DF6C-ACDE-4B5F-8DA2-947C387BA54E}" type="slidenum">
              <a:rPr lang="ru-RU" altLang="ru-RU" sz="1200" smtClean="0"/>
              <a:pPr/>
              <a:t>1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491608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63E47E-3E2C-4130-93BD-F9CFC17AC0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04712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24CE7-A29C-40E7-AFB6-02C214568BB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30026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E030FD-DA4B-49E9-B657-7A5B9D5B22F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89203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72D81-9099-48D6-B02D-8978639135F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07696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BC6A3-05AF-4132-AD25-7906C0D94E8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06145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B7DF23-A3A9-4154-9E60-6EB965BE339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90536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4A09BB-916F-4C8B-BEF5-813F58D3A28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0301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B238BB-736F-4D75-9B75-4B640F0A383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67149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852B1C-6F89-4F54-A842-E810664DAA2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52351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69B9A-FFDD-4127-B3E5-6761FBB36EF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82146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B82892-788B-4768-8254-1AD7CB25D75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19333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C94FBDA-CDE6-4340-8704-F408A67C624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formsystema.ru/ru/test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hyperlink" Target="http://forum.informsystema.ru/" TargetMode="Externa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6" Type="http://schemas.openxmlformats.org/officeDocument/2006/relationships/hyperlink" Target="http://www.informsystema.ru/sites/default/files/documents/MARCCloud-MetodInstr1-160609.pdf" TargetMode="External"/><Relationship Id="rId5" Type="http://schemas.openxmlformats.org/officeDocument/2006/relationships/hyperlink" Target="http://www.informsystema.ru/sites/default/files/documents/MARCCloud-QuickStartGuide1-160629.pdf" TargetMode="External"/><Relationship Id="rId4" Type="http://schemas.openxmlformats.org/officeDocument/2006/relationships/hyperlink" Target="http://www.informsystema.ru/node/160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688" y="1497876"/>
            <a:ext cx="9067800" cy="3170099"/>
          </a:xfrm>
          <a:noFill/>
        </p:spPr>
        <p:txBody>
          <a:bodyPr>
            <a:spAutoFit/>
          </a:bodyPr>
          <a:lstStyle/>
          <a:p>
            <a:pPr eaLnBrk="1" hangingPunct="1"/>
            <a:r>
              <a:rPr lang="ru-RU" altLang="ru-RU" sz="3200" b="1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Многоплатформенная</a:t>
            </a:r>
            <a:r>
              <a:rPr lang="ru-RU" altLang="ru-RU" sz="32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3200" b="1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мультиформатная</a:t>
            </a:r>
            <a:r>
              <a:rPr lang="ru-RU" altLang="ru-RU" sz="32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 автоматизированная библиотечно-информационная система «МАРК </a:t>
            </a:r>
            <a:r>
              <a:rPr lang="ru-RU" altLang="ru-RU" sz="3200" b="1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Cloud</a:t>
            </a:r>
            <a:r>
              <a:rPr lang="ru-RU" altLang="ru-RU" sz="32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»:</a:t>
            </a:r>
            <a:br>
              <a:rPr lang="ru-RU" altLang="ru-RU" sz="3200" b="1" dirty="0"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ru-RU" altLang="ru-RU" sz="32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3200" b="1" dirty="0"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опыт создания облачных библиотечных сетей и интеграции электронных </a:t>
            </a:r>
            <a:r>
              <a:rPr lang="ru-RU" altLang="ru-RU" sz="2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ресурсов школьных библиотек</a:t>
            </a:r>
            <a:endParaRPr lang="ru-RU" altLang="ru-RU" sz="2400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28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00" name="Rectangle 30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01" name="Text Box 24"/>
          <p:cNvSpPr txBox="1">
            <a:spLocks noChangeArrowheads="1"/>
          </p:cNvSpPr>
          <p:nvPr/>
        </p:nvSpPr>
        <p:spPr bwMode="auto">
          <a:xfrm>
            <a:off x="0" y="5307013"/>
            <a:ext cx="9144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ru-RU" altLang="ru-RU" sz="2000" i="1" dirty="0">
                <a:solidFill>
                  <a:schemeClr val="tx2"/>
                </a:solidFill>
                <a:latin typeface="Century Gothic" panose="020B0502020202020204" pitchFamily="34" charset="0"/>
              </a:rPr>
              <a:t>Научно-производственное объединение «ИНФОРМ-СИСТЕМА»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000" i="1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000" i="1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Пушкинские Горы</a:t>
            </a:r>
            <a:r>
              <a:rPr lang="ru-RU" altLang="ru-RU" sz="2000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, </a:t>
            </a:r>
            <a:r>
              <a:rPr lang="ru-RU" altLang="ru-RU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2017</a:t>
            </a:r>
          </a:p>
        </p:txBody>
      </p:sp>
      <p:pic>
        <p:nvPicPr>
          <p:cNvPr id="4102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-3175"/>
            <a:ext cx="1366837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8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67" name="Rectangle 30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84150"/>
            <a:ext cx="9144000" cy="461963"/>
          </a:xfrm>
          <a:prstGeom prst="rect">
            <a:avLst/>
          </a:prstGeom>
          <a:noFill/>
          <a:ln>
            <a:noFill/>
          </a:ln>
          <a:extLst/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altLang="ru-RU" sz="2400" b="1" kern="0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Служба рассылки смс-уведомлений</a:t>
            </a:r>
          </a:p>
        </p:txBody>
      </p:sp>
      <p:pic>
        <p:nvPicPr>
          <p:cNvPr id="11269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8" t="2460" r="11253" b="-146"/>
          <a:stretch>
            <a:fillRect/>
          </a:stretch>
        </p:blipFill>
        <p:spPr bwMode="auto">
          <a:xfrm>
            <a:off x="258763" y="762000"/>
            <a:ext cx="8596312" cy="598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Прямоугольник 2"/>
          <p:cNvSpPr>
            <a:spLocks noChangeArrowheads="1"/>
          </p:cNvSpPr>
          <p:nvPr/>
        </p:nvSpPr>
        <p:spPr bwMode="auto">
          <a:xfrm>
            <a:off x="3255963" y="1792288"/>
            <a:ext cx="407987" cy="103187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71" name="Прямоугольник 9"/>
          <p:cNvSpPr>
            <a:spLocks noChangeArrowheads="1"/>
          </p:cNvSpPr>
          <p:nvPr/>
        </p:nvSpPr>
        <p:spPr bwMode="auto">
          <a:xfrm>
            <a:off x="3255963" y="2700338"/>
            <a:ext cx="407987" cy="103187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72" name="Прямоугольник 10"/>
          <p:cNvSpPr>
            <a:spLocks noChangeArrowheads="1"/>
          </p:cNvSpPr>
          <p:nvPr/>
        </p:nvSpPr>
        <p:spPr bwMode="auto">
          <a:xfrm>
            <a:off x="3255963" y="2397125"/>
            <a:ext cx="407987" cy="103188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88"/>
            <a:ext cx="9144000" cy="831850"/>
          </a:xfrm>
          <a:noFill/>
        </p:spPr>
        <p:txBody>
          <a:bodyPr>
            <a:spAutoFit/>
          </a:bodyPr>
          <a:lstStyle/>
          <a:p>
            <a:pPr eaLnBrk="1" hangingPunct="1"/>
            <a:r>
              <a:rPr lang="ru-RU" altLang="ru-RU" sz="2400" b="1">
                <a:latin typeface="Century Gothic" panose="020B0502020202020204" pitchFamily="34" charset="0"/>
                <a:cs typeface="Times New Roman" panose="02020603050405020304" pitchFamily="18" charset="0"/>
              </a:rPr>
              <a:t>«МАРК </a:t>
            </a:r>
            <a:r>
              <a:rPr lang="en-US" altLang="ru-RU" sz="2400" b="1">
                <a:latin typeface="Century Gothic" panose="020B0502020202020204" pitchFamily="34" charset="0"/>
                <a:cs typeface="Times New Roman" panose="02020603050405020304" pitchFamily="18" charset="0"/>
              </a:rPr>
              <a:t>Cloud</a:t>
            </a:r>
            <a:r>
              <a:rPr lang="ru-RU" altLang="ru-RU" sz="2400" b="1">
                <a:latin typeface="Century Gothic" panose="020B0502020202020204" pitchFamily="34" charset="0"/>
                <a:cs typeface="Times New Roman" panose="02020603050405020304" pitchFamily="18" charset="0"/>
              </a:rPr>
              <a:t>» – прикладная технологическая платформа для создания АБИС нового поколения</a:t>
            </a:r>
          </a:p>
        </p:txBody>
      </p:sp>
      <p:grpSp>
        <p:nvGrpSpPr>
          <p:cNvPr id="2" name="Группа 5"/>
          <p:cNvGrpSpPr>
            <a:grpSpLocks/>
          </p:cNvGrpSpPr>
          <p:nvPr/>
        </p:nvGrpSpPr>
        <p:grpSpPr bwMode="auto">
          <a:xfrm>
            <a:off x="317500" y="2306638"/>
            <a:ext cx="8315325" cy="2125662"/>
            <a:chOff x="316937" y="2611315"/>
            <a:chExt cx="8316296" cy="2126313"/>
          </a:xfrm>
        </p:grpSpPr>
        <p:pic>
          <p:nvPicPr>
            <p:cNvPr id="22535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937" y="2760783"/>
              <a:ext cx="8316296" cy="1976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6" name="Рисунок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8665" y="2611315"/>
              <a:ext cx="2457450" cy="1178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931863"/>
            <a:ext cx="6121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1236663"/>
            <a:ext cx="2592387" cy="561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3948113"/>
            <a:ext cx="8162925" cy="204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845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1"/>
          <p:cNvSpPr txBox="1">
            <a:spLocks noChangeArrowheads="1"/>
          </p:cNvSpPr>
          <p:nvPr/>
        </p:nvSpPr>
        <p:spPr bwMode="auto">
          <a:xfrm>
            <a:off x="955675" y="3421063"/>
            <a:ext cx="80502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000000"/>
                </a:solidFill>
                <a:latin typeface="Century Gothic" panose="020B0502020202020204" pitchFamily="34" charset="0"/>
              </a:rPr>
              <a:t>корректная работа на различных типах вычислительного оборудования</a:t>
            </a:r>
          </a:p>
        </p:txBody>
      </p:sp>
      <p:sp>
        <p:nvSpPr>
          <p:cNvPr id="23555" name="Стрелка вправо 2"/>
          <p:cNvSpPr>
            <a:spLocks noChangeArrowheads="1"/>
          </p:cNvSpPr>
          <p:nvPr/>
        </p:nvSpPr>
        <p:spPr bwMode="auto">
          <a:xfrm>
            <a:off x="179388" y="3460750"/>
            <a:ext cx="741362" cy="366713"/>
          </a:xfrm>
          <a:prstGeom prst="rightArrow">
            <a:avLst>
              <a:gd name="adj1" fmla="val 50000"/>
              <a:gd name="adj2" fmla="val 50073"/>
            </a:avLst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56" name="Стрелка вправо 4"/>
          <p:cNvSpPr>
            <a:spLocks noChangeArrowheads="1"/>
          </p:cNvSpPr>
          <p:nvPr/>
        </p:nvSpPr>
        <p:spPr bwMode="auto">
          <a:xfrm>
            <a:off x="179388" y="4410075"/>
            <a:ext cx="741362" cy="368300"/>
          </a:xfrm>
          <a:prstGeom prst="rightArrow">
            <a:avLst>
              <a:gd name="adj1" fmla="val 50000"/>
              <a:gd name="adj2" fmla="val 49857"/>
            </a:avLst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57" name="Стрелка вправо 5"/>
          <p:cNvSpPr>
            <a:spLocks noChangeArrowheads="1"/>
          </p:cNvSpPr>
          <p:nvPr/>
        </p:nvSpPr>
        <p:spPr bwMode="auto">
          <a:xfrm>
            <a:off x="179388" y="5678488"/>
            <a:ext cx="741362" cy="368300"/>
          </a:xfrm>
          <a:prstGeom prst="rightArrow">
            <a:avLst>
              <a:gd name="adj1" fmla="val 50000"/>
              <a:gd name="adj2" fmla="val 49857"/>
            </a:avLst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58" name="TextBox 7"/>
          <p:cNvSpPr txBox="1">
            <a:spLocks noChangeArrowheads="1"/>
          </p:cNvSpPr>
          <p:nvPr/>
        </p:nvSpPr>
        <p:spPr bwMode="auto">
          <a:xfrm>
            <a:off x="947738" y="4352925"/>
            <a:ext cx="8050212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000000"/>
                </a:solidFill>
                <a:latin typeface="Century Gothic" panose="020B0502020202020204" pitchFamily="34" charset="0"/>
              </a:rPr>
              <a:t>возможность выполнения требований импортозамещения во всех компонентах ПО для автоматизации библиотеки как на клиентском так и на серверном компьютерах</a:t>
            </a:r>
          </a:p>
        </p:txBody>
      </p:sp>
      <p:sp>
        <p:nvSpPr>
          <p:cNvPr id="23559" name="TextBox 8"/>
          <p:cNvSpPr txBox="1">
            <a:spLocks noChangeArrowheads="1"/>
          </p:cNvSpPr>
          <p:nvPr/>
        </p:nvSpPr>
        <p:spPr bwMode="auto">
          <a:xfrm>
            <a:off x="947738" y="5635625"/>
            <a:ext cx="80502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000000"/>
                </a:solidFill>
                <a:latin typeface="Century Gothic" panose="020B0502020202020204" pitchFamily="34" charset="0"/>
              </a:rPr>
              <a:t>повышенная защищенность хранения данных при массовых вирусных и хакерских атаках</a:t>
            </a:r>
          </a:p>
        </p:txBody>
      </p:sp>
      <p:pic>
        <p:nvPicPr>
          <p:cNvPr id="23560" name="Picture 4" descr="https://moodle.mininuniver.ru/pluginfile.php/4084/course/overviewfiles/6o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06"/>
          <a:stretch>
            <a:fillRect/>
          </a:stretch>
        </p:blipFill>
        <p:spPr bwMode="auto">
          <a:xfrm>
            <a:off x="88900" y="428625"/>
            <a:ext cx="649605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4" descr="https://moodle.mininuniver.ru/pluginfile.php/4084/course/overviewfiles/6o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4" t="52016" r="34099"/>
          <a:stretch>
            <a:fillRect/>
          </a:stretch>
        </p:blipFill>
        <p:spPr bwMode="auto">
          <a:xfrm>
            <a:off x="6929438" y="439738"/>
            <a:ext cx="2071687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30026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89"/>
          <a:stretch>
            <a:fillRect/>
          </a:stretch>
        </p:blipFill>
        <p:spPr bwMode="auto">
          <a:xfrm>
            <a:off x="42863" y="288925"/>
            <a:ext cx="9085262" cy="634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93840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23216" b="4967"/>
          <a:stretch>
            <a:fillRect/>
          </a:stretch>
        </p:blipFill>
        <p:spPr bwMode="auto">
          <a:xfrm>
            <a:off x="80963" y="314325"/>
            <a:ext cx="897572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2781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8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291" name="Rectangle 30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>
            <a:noFill/>
          </a:ln>
          <a:extLst/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altLang="ru-RU" sz="2400" b="1" kern="0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Тестовое приложение АБИС «МАРК </a:t>
            </a:r>
            <a:r>
              <a:rPr lang="en-US" altLang="ru-RU" sz="2400" b="1" kern="0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Cloud</a:t>
            </a:r>
            <a:r>
              <a:rPr lang="ru-RU" altLang="ru-RU" sz="2400" b="1" kern="0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1229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38" y="538163"/>
            <a:ext cx="7416800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Прямоугольник 5"/>
          <p:cNvSpPr>
            <a:spLocks noChangeArrowheads="1"/>
          </p:cNvSpPr>
          <p:nvPr/>
        </p:nvSpPr>
        <p:spPr bwMode="auto">
          <a:xfrm>
            <a:off x="0" y="6129338"/>
            <a:ext cx="914400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900">
                <a:solidFill>
                  <a:srgbClr val="000000"/>
                </a:solidFill>
                <a:latin typeface="Century Gothic" panose="020B0502020202020204" pitchFamily="34" charset="0"/>
              </a:rPr>
              <a:t>Инструкция по регистрации и использованию: </a:t>
            </a:r>
            <a:r>
              <a:rPr lang="en-US" altLang="ru-RU" sz="1900" b="1">
                <a:solidFill>
                  <a:srgbClr val="000000"/>
                </a:solidFill>
                <a:latin typeface="Century Gothic" panose="020B0502020202020204" pitchFamily="34" charset="0"/>
                <a:hlinkClick r:id="rId3"/>
              </a:rPr>
              <a:t>http://www.informsystema.ru/ru/test</a:t>
            </a:r>
            <a:endParaRPr lang="ru-RU" altLang="ru-RU" sz="1900" b="1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84150"/>
            <a:ext cx="9144000" cy="461963"/>
          </a:xfrm>
          <a:noFill/>
        </p:spPr>
        <p:txBody>
          <a:bodyPr>
            <a:spAutoFit/>
          </a:bodyPr>
          <a:lstStyle/>
          <a:p>
            <a:pPr eaLnBrk="1" hangingPunct="1"/>
            <a:r>
              <a:rPr lang="ru-RU" altLang="ru-RU" sz="2400" b="1">
                <a:latin typeface="Century Gothic" panose="020B0502020202020204" pitchFamily="34" charset="0"/>
                <a:cs typeface="Times New Roman" panose="02020603050405020304" pitchFamily="18" charset="0"/>
              </a:rPr>
              <a:t>Выигрыш, обеспечиваемый внедрением «МАРК </a:t>
            </a:r>
            <a:r>
              <a:rPr lang="en-US" altLang="ru-RU" sz="2400" b="1">
                <a:latin typeface="Century Gothic" panose="020B0502020202020204" pitchFamily="34" charset="0"/>
                <a:cs typeface="Times New Roman" panose="02020603050405020304" pitchFamily="18" charset="0"/>
              </a:rPr>
              <a:t>Cloud</a:t>
            </a:r>
            <a:r>
              <a:rPr lang="ru-RU" altLang="ru-RU" sz="2400" b="1">
                <a:latin typeface="Century Gothic" panose="020B0502020202020204" pitchFamily="34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13315" name="Rectangle 28"/>
          <p:cNvSpPr>
            <a:spLocks noChangeArrowheads="1"/>
          </p:cNvSpPr>
          <p:nvPr/>
        </p:nvSpPr>
        <p:spPr bwMode="auto">
          <a:xfrm>
            <a:off x="0" y="3095625"/>
            <a:ext cx="184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sp>
        <p:nvSpPr>
          <p:cNvPr id="13316" name="Rectangle 30"/>
          <p:cNvSpPr>
            <a:spLocks noChangeArrowheads="1"/>
          </p:cNvSpPr>
          <p:nvPr/>
        </p:nvSpPr>
        <p:spPr bwMode="auto">
          <a:xfrm>
            <a:off x="0" y="3095625"/>
            <a:ext cx="184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84138" y="814388"/>
          <a:ext cx="9001125" cy="26098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1208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18904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6098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Значительное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снижение затрат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на внедрение и эксплуатацию 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2000" lvl="0" indent="-2520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Низкая стоимость подключения к облачным сервисам АБИС.</a:t>
                      </a:r>
                    </a:p>
                    <a:p>
                      <a:pPr marL="252000" lvl="0" indent="-2520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Низкая стоимость абонентского обслуживания и поддержки пользования системой, функционирующей в вычислительном облаке.</a:t>
                      </a:r>
                    </a:p>
                    <a:p>
                      <a:pPr marL="252000" lvl="0" indent="-2520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Отсутствие необходимости содержания в библиотеке собственного сервера и затрат на его эксплуатацию (включая ПО).</a:t>
                      </a:r>
                    </a:p>
                    <a:p>
                      <a:pPr marL="252000" lvl="0" indent="-2520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Снижение потребности в специалистах, обслуживающих вычислительную технику (системных администраторов и программистов).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84138" y="3389313"/>
          <a:ext cx="9001125" cy="1174750"/>
        </p:xfrm>
        <a:graphic>
          <a:graphicData uri="http://schemas.openxmlformats.org/drawingml/2006/table">
            <a:tbl>
              <a:tblPr firstRow="1" firstCol="1" bandRow="1"/>
              <a:tblGrid>
                <a:gridCol w="18120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18904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1747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Значительное </a:t>
                      </a:r>
                      <a:r>
                        <a:rPr lang="ru-RU" sz="1600" b="1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упрощение эксплуатации</a:t>
                      </a:r>
                    </a:p>
                  </a:txBody>
                  <a:tcPr marL="68588" marR="685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52000" lvl="0" indent="-2520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Отсутствие необходимости установки и настройки системы на сервере организации и на клиентских компьютерах.</a:t>
                      </a:r>
                    </a:p>
                    <a:p>
                      <a:pPr marL="252000" lvl="0" indent="-2520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Отсутствие необходимости в обновлениях ПО (в облаке всегда функционирует самая последняя версия системы).</a:t>
                      </a:r>
                    </a:p>
                  </a:txBody>
                  <a:tcPr marL="68588" marR="685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84138" y="4559300"/>
          <a:ext cx="9001125" cy="2054225"/>
        </p:xfrm>
        <a:graphic>
          <a:graphicData uri="http://schemas.openxmlformats.org/drawingml/2006/table">
            <a:tbl>
              <a:tblPr firstRow="1" firstCol="1" bandRow="1"/>
              <a:tblGrid>
                <a:gridCol w="18120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1890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0542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Существенное </a:t>
                      </a:r>
                      <a:r>
                        <a:rPr lang="ru-RU" sz="1600" b="1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повышение доступности</a:t>
                      </a:r>
                    </a:p>
                  </a:txBody>
                  <a:tcPr marL="68588" marR="685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52000" lvl="0" indent="-2520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Тонкий</a:t>
                      </a:r>
                      <a:r>
                        <a:rPr lang="en-US" sz="16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web-</a:t>
                      </a:r>
                      <a:r>
                        <a:rPr lang="ru-RU" sz="16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клиент (только </a:t>
                      </a:r>
                      <a:r>
                        <a:rPr lang="en-US" sz="16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web-</a:t>
                      </a:r>
                      <a:r>
                        <a:rPr lang="ru-RU" sz="16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браузер) для всех категорий пользователей и режимов работы.</a:t>
                      </a:r>
                    </a:p>
                    <a:p>
                      <a:pPr marL="252000" lvl="0" indent="-2520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Доступность сервисов АБИС в любом месте в любое время.</a:t>
                      </a:r>
                    </a:p>
                    <a:p>
                      <a:pPr marL="252000" lvl="0" indent="-2520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6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Обеспечение бесперебойного функционирования АБИС при отказе оборудования (за счет перераспределения нагрузки в вычислительном облаке, резервирования электропитания и каналов доступа в Интернет).</a:t>
                      </a:r>
                    </a:p>
                  </a:txBody>
                  <a:tcPr marL="68588" marR="685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8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39" name="Rectangle 30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22238"/>
            <a:ext cx="9144000" cy="461962"/>
          </a:xfrm>
          <a:prstGeom prst="rect">
            <a:avLst/>
          </a:prstGeom>
          <a:noFill/>
          <a:ln>
            <a:noFill/>
          </a:ln>
          <a:extLst/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altLang="ru-RU" sz="2400" b="1" kern="0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Поддержка АБИС «МАРК </a:t>
            </a:r>
            <a:r>
              <a:rPr lang="en-US" altLang="ru-RU" sz="2400" b="1" kern="0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Cloud</a:t>
            </a:r>
            <a:r>
              <a:rPr lang="ru-RU" altLang="ru-RU" sz="2400" b="1" kern="0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973138"/>
            <a:ext cx="3041650" cy="4281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063" y="938213"/>
            <a:ext cx="3076575" cy="4240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1497013"/>
            <a:ext cx="3579812" cy="5064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46050"/>
            <a:ext cx="9144000" cy="1077913"/>
          </a:xfrm>
          <a:noFill/>
        </p:spPr>
        <p:txBody>
          <a:bodyPr>
            <a:spAutoFit/>
          </a:bodyPr>
          <a:lstStyle/>
          <a:p>
            <a:pPr eaLnBrk="1" hangingPunct="1"/>
            <a:r>
              <a:rPr lang="ru-RU" altLang="ru-RU" sz="3200" b="1">
                <a:latin typeface="Century Gothic" panose="020B0502020202020204" pitchFamily="34" charset="0"/>
                <a:cs typeface="Times New Roman" panose="02020603050405020304" pitchFamily="18" charset="0"/>
              </a:rPr>
              <a:t>Успешный опыт внедрения АБИС «МАРК </a:t>
            </a:r>
            <a:r>
              <a:rPr lang="en-US" altLang="ru-RU" sz="3200" b="1">
                <a:latin typeface="Century Gothic" panose="020B0502020202020204" pitchFamily="34" charset="0"/>
                <a:cs typeface="Times New Roman" panose="02020603050405020304" pitchFamily="18" charset="0"/>
              </a:rPr>
              <a:t>Cloud</a:t>
            </a:r>
            <a:r>
              <a:rPr lang="ru-RU" altLang="ru-RU" sz="3200" b="1">
                <a:latin typeface="Century Gothic" panose="020B0502020202020204" pitchFamily="34" charset="0"/>
                <a:cs typeface="Times New Roman" panose="02020603050405020304" pitchFamily="18" charset="0"/>
              </a:rPr>
              <a:t>» с 2016 года</a:t>
            </a:r>
            <a:r>
              <a:rPr lang="en-US" altLang="ru-RU" sz="3200" b="1"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endParaRPr lang="ru-RU" altLang="ru-RU" sz="3200" b="1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363" name="Rectangle 28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4" name="Rectangle 30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5" name="Text Box 24"/>
          <p:cNvSpPr txBox="1">
            <a:spLocks noChangeArrowheads="1"/>
          </p:cNvSpPr>
          <p:nvPr/>
        </p:nvSpPr>
        <p:spPr bwMode="auto">
          <a:xfrm>
            <a:off x="173038" y="1963738"/>
            <a:ext cx="8797925" cy="373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ts val="26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2400" b="1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Автоматизация ЦБС и отдельных публичных библиотек: </a:t>
            </a:r>
            <a:r>
              <a:rPr lang="ru-RU" altLang="ru-RU" sz="240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Москва, Нижегородская область</a:t>
            </a:r>
          </a:p>
          <a:p>
            <a:pPr algn="just" eaLnBrk="1" hangingPunct="1">
              <a:lnSpc>
                <a:spcPts val="26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endParaRPr lang="ru-RU" altLang="ru-RU" sz="2400">
              <a:solidFill>
                <a:srgbClr val="00000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ts val="26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2400" b="1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Автоматизация библиотек вузов:</a:t>
            </a:r>
            <a:r>
              <a:rPr lang="ru-RU" altLang="ru-RU" sz="240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вузы Москвы, Санкт-Петербурга, Магнитогорска, Нижнего Новгорода</a:t>
            </a:r>
          </a:p>
          <a:p>
            <a:pPr algn="just" eaLnBrk="1" hangingPunct="1">
              <a:lnSpc>
                <a:spcPts val="26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endParaRPr lang="ru-RU" altLang="ru-RU" sz="2400">
              <a:solidFill>
                <a:srgbClr val="00000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ts val="26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2400" b="1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Автоматизация школьных библиотек и библиотек колледжей: </a:t>
            </a:r>
            <a:r>
              <a:rPr lang="ru-RU" altLang="ru-RU" sz="240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облачные сети школьных библиотек в 15 регионах, в т.ч. в Москве (всего – более 350 школьных библиотек)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0163"/>
            <a:ext cx="9144000" cy="401637"/>
          </a:xfrm>
          <a:noFill/>
        </p:spPr>
        <p:txBody>
          <a:bodyPr>
            <a:spAutoFit/>
          </a:bodyPr>
          <a:lstStyle/>
          <a:p>
            <a:pPr eaLnBrk="1" hangingPunct="1"/>
            <a:r>
              <a:rPr lang="ru-RU" altLang="ru-RU" sz="2000" b="1">
                <a:latin typeface="Century Gothic" panose="020B0502020202020204" pitchFamily="34" charset="0"/>
                <a:cs typeface="Times New Roman" panose="02020603050405020304" pitchFamily="18" charset="0"/>
              </a:rPr>
              <a:t>Общая схема организации информационно-библиотечной сети</a:t>
            </a:r>
          </a:p>
        </p:txBody>
      </p:sp>
      <p:grpSp>
        <p:nvGrpSpPr>
          <p:cNvPr id="16387" name="Группа 60"/>
          <p:cNvGrpSpPr>
            <a:grpSpLocks/>
          </p:cNvGrpSpPr>
          <p:nvPr/>
        </p:nvGrpSpPr>
        <p:grpSpPr bwMode="auto">
          <a:xfrm>
            <a:off x="125413" y="663575"/>
            <a:ext cx="8893175" cy="5934075"/>
            <a:chOff x="-1" y="444380"/>
            <a:chExt cx="9144001" cy="6413620"/>
          </a:xfrm>
        </p:grpSpPr>
        <p:sp>
          <p:nvSpPr>
            <p:cNvPr id="16388" name="Rectangle 28"/>
            <p:cNvSpPr>
              <a:spLocks noChangeArrowheads="1"/>
            </p:cNvSpPr>
            <p:nvPr/>
          </p:nvSpPr>
          <p:spPr bwMode="auto">
            <a:xfrm>
              <a:off x="0" y="3295482"/>
              <a:ext cx="9144000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389" name="Rectangle 30"/>
            <p:cNvSpPr>
              <a:spLocks noChangeArrowheads="1"/>
            </p:cNvSpPr>
            <p:nvPr/>
          </p:nvSpPr>
          <p:spPr bwMode="auto">
            <a:xfrm>
              <a:off x="0" y="3295482"/>
              <a:ext cx="9144000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16390" name="Picture 95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9981" y="1050728"/>
              <a:ext cx="4810303" cy="5222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1" name="TextBox 960"/>
            <p:cNvSpPr txBox="1">
              <a:spLocks noChangeArrowheads="1"/>
            </p:cNvSpPr>
            <p:nvPr/>
          </p:nvSpPr>
          <p:spPr bwMode="auto">
            <a:xfrm>
              <a:off x="3332865" y="1631901"/>
              <a:ext cx="2785929" cy="632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600">
                  <a:solidFill>
                    <a:schemeClr val="tx2"/>
                  </a:solidFill>
                  <a:latin typeface="Century Gothic" panose="020B0502020202020204" pitchFamily="34" charset="0"/>
                </a:rPr>
                <a:t>АБИС в вычислительном облаке</a:t>
              </a:r>
            </a:p>
          </p:txBody>
        </p:sp>
        <p:grpSp>
          <p:nvGrpSpPr>
            <p:cNvPr id="16392" name="Группа 967"/>
            <p:cNvGrpSpPr>
              <a:grpSpLocks/>
            </p:cNvGrpSpPr>
            <p:nvPr/>
          </p:nvGrpSpPr>
          <p:grpSpPr bwMode="auto">
            <a:xfrm>
              <a:off x="2521015" y="3195944"/>
              <a:ext cx="1456478" cy="1376018"/>
              <a:chOff x="2315911" y="3187577"/>
              <a:chExt cx="1456478" cy="1375873"/>
            </a:xfrm>
          </p:grpSpPr>
          <p:pic>
            <p:nvPicPr>
              <p:cNvPr id="16434" name="Picture 95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15911" y="3187577"/>
                <a:ext cx="1456478" cy="13758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435" name="TextBox 961"/>
              <p:cNvSpPr txBox="1">
                <a:spLocks noChangeArrowheads="1"/>
              </p:cNvSpPr>
              <p:nvPr/>
            </p:nvSpPr>
            <p:spPr bwMode="auto">
              <a:xfrm>
                <a:off x="2374301" y="3946731"/>
                <a:ext cx="1334570" cy="4924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1600">
                    <a:solidFill>
                      <a:schemeClr val="tx2"/>
                    </a:solidFill>
                    <a:latin typeface="Times New Roman" panose="02020603050405020304" pitchFamily="18" charset="0"/>
                  </a:rPr>
                  <a:t>Интегральный 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1600">
                    <a:solidFill>
                      <a:schemeClr val="tx2"/>
                    </a:solidFill>
                    <a:latin typeface="Times New Roman" panose="02020603050405020304" pitchFamily="18" charset="0"/>
                  </a:rPr>
                  <a:t>каталог</a:t>
                </a:r>
              </a:p>
            </p:txBody>
          </p:sp>
        </p:grpSp>
        <p:pic>
          <p:nvPicPr>
            <p:cNvPr id="16393" name="Picture 95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5957" y="2295873"/>
              <a:ext cx="1585911" cy="1484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394" name="Группа 966"/>
            <p:cNvGrpSpPr>
              <a:grpSpLocks/>
            </p:cNvGrpSpPr>
            <p:nvPr/>
          </p:nvGrpSpPr>
          <p:grpSpPr bwMode="auto">
            <a:xfrm>
              <a:off x="3962400" y="4230094"/>
              <a:ext cx="1158803" cy="1386867"/>
              <a:chOff x="3834210" y="4144704"/>
              <a:chExt cx="1158803" cy="1386721"/>
            </a:xfrm>
          </p:grpSpPr>
          <p:pic>
            <p:nvPicPr>
              <p:cNvPr id="16432" name="Picture 95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0488" y="4144704"/>
                <a:ext cx="1152525" cy="13867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433" name="TextBox 962"/>
              <p:cNvSpPr txBox="1">
                <a:spLocks noChangeArrowheads="1"/>
              </p:cNvSpPr>
              <p:nvPr/>
            </p:nvSpPr>
            <p:spPr bwMode="auto">
              <a:xfrm>
                <a:off x="3834210" y="4885344"/>
                <a:ext cx="1147983" cy="4924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1600">
                    <a:solidFill>
                      <a:schemeClr val="tx2"/>
                    </a:solidFill>
                    <a:latin typeface="Times New Roman" panose="02020603050405020304" pitchFamily="18" charset="0"/>
                  </a:rPr>
                  <a:t>Хранилище ЭИР</a:t>
                </a:r>
              </a:p>
            </p:txBody>
          </p:sp>
        </p:grpSp>
        <p:grpSp>
          <p:nvGrpSpPr>
            <p:cNvPr id="16395" name="Группа 975"/>
            <p:cNvGrpSpPr>
              <a:grpSpLocks/>
            </p:cNvGrpSpPr>
            <p:nvPr/>
          </p:nvGrpSpPr>
          <p:grpSpPr bwMode="auto">
            <a:xfrm>
              <a:off x="5281305" y="3614730"/>
              <a:ext cx="1102407" cy="1649519"/>
              <a:chOff x="5127477" y="3614864"/>
              <a:chExt cx="1102407" cy="1649345"/>
            </a:xfrm>
          </p:grpSpPr>
          <p:pic>
            <p:nvPicPr>
              <p:cNvPr id="16430" name="Picture 95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27477" y="3614864"/>
                <a:ext cx="1102407" cy="16493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431" name="TextBox 968"/>
              <p:cNvSpPr txBox="1">
                <a:spLocks noChangeArrowheads="1"/>
              </p:cNvSpPr>
              <p:nvPr/>
            </p:nvSpPr>
            <p:spPr bwMode="auto">
              <a:xfrm>
                <a:off x="5161660" y="4584817"/>
                <a:ext cx="1016948" cy="4924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ru-RU" altLang="ru-RU" sz="1600">
                    <a:solidFill>
                      <a:schemeClr val="tx2"/>
                    </a:solidFill>
                    <a:latin typeface="Times New Roman" panose="02020603050405020304" pitchFamily="18" charset="0"/>
                  </a:rPr>
                  <a:t>Общая БД АБИС</a:t>
                </a:r>
              </a:p>
            </p:txBody>
          </p:sp>
        </p:grpSp>
        <p:pic>
          <p:nvPicPr>
            <p:cNvPr id="16396" name="Picture 95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162" y="593748"/>
              <a:ext cx="1211099" cy="1211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75" name="TextBox 974"/>
            <p:cNvSpPr txBox="1"/>
            <p:nvPr/>
          </p:nvSpPr>
          <p:spPr bwMode="auto">
            <a:xfrm>
              <a:off x="71214" y="444380"/>
              <a:ext cx="276999" cy="5665862"/>
            </a:xfrm>
            <a:prstGeom prst="rect">
              <a:avLst/>
            </a:prstGeom>
            <a:noFill/>
          </p:spPr>
          <p:txBody>
            <a:bodyPr vert="vert270" lIns="0" tIns="0" rIns="0" bIns="0">
              <a:spAutoFit/>
            </a:bodyPr>
            <a:lstStyle/>
            <a:p>
              <a:pPr algn="ctr" eaLnBrk="1" hangingPunct="1">
                <a:defRPr/>
              </a:pPr>
              <a:r>
                <a:rPr lang="ru-RU" sz="1800" dirty="0"/>
                <a:t>Учреждения и их библиотеки </a:t>
              </a:r>
            </a:p>
          </p:txBody>
        </p:sp>
        <p:pic>
          <p:nvPicPr>
            <p:cNvPr id="16398" name="Picture 95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734" y="2199137"/>
              <a:ext cx="1211099" cy="1211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399" name="Группа 983"/>
            <p:cNvGrpSpPr>
              <a:grpSpLocks/>
            </p:cNvGrpSpPr>
            <p:nvPr/>
          </p:nvGrpSpPr>
          <p:grpSpPr bwMode="auto">
            <a:xfrm>
              <a:off x="641917" y="3728961"/>
              <a:ext cx="1211099" cy="1914654"/>
              <a:chOff x="488089" y="3729083"/>
              <a:chExt cx="1211099" cy="1914452"/>
            </a:xfrm>
          </p:grpSpPr>
          <p:pic>
            <p:nvPicPr>
              <p:cNvPr id="16427" name="Picture 95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8089" y="3729083"/>
                <a:ext cx="1211099" cy="12110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28" name="Picture 959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0085" y="5036673"/>
                <a:ext cx="439975" cy="6068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6429" name="Прямая соединительная линия 978"/>
              <p:cNvCxnSpPr>
                <a:cxnSpLocks noChangeShapeType="1"/>
              </p:cNvCxnSpPr>
              <p:nvPr/>
            </p:nvCxnSpPr>
            <p:spPr bwMode="auto">
              <a:xfrm rot="16200000" flipH="1">
                <a:off x="1170910" y="4939824"/>
                <a:ext cx="238572" cy="0"/>
              </a:xfrm>
              <a:prstGeom prst="line">
                <a:avLst/>
              </a:prstGeom>
              <a:noFill/>
              <a:ln w="1587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16400" name="Прямая соединительная линия 985"/>
            <p:cNvCxnSpPr>
              <a:cxnSpLocks noChangeShapeType="1"/>
            </p:cNvCxnSpPr>
            <p:nvPr/>
          </p:nvCxnSpPr>
          <p:spPr bwMode="auto">
            <a:xfrm>
              <a:off x="1914261" y="1199362"/>
              <a:ext cx="811851" cy="765863"/>
            </a:xfrm>
            <a:prstGeom prst="line">
              <a:avLst/>
            </a:prstGeom>
            <a:noFill/>
            <a:ln w="158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401" name="Прямая соединительная линия 987"/>
            <p:cNvCxnSpPr>
              <a:cxnSpLocks noChangeShapeType="1"/>
            </p:cNvCxnSpPr>
            <p:nvPr/>
          </p:nvCxnSpPr>
          <p:spPr bwMode="auto">
            <a:xfrm flipV="1">
              <a:off x="1912833" y="2563494"/>
              <a:ext cx="479993" cy="241257"/>
            </a:xfrm>
            <a:prstGeom prst="line">
              <a:avLst/>
            </a:prstGeom>
            <a:noFill/>
            <a:ln w="158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402" name="Прямая соединительная линия 990"/>
            <p:cNvCxnSpPr>
              <a:cxnSpLocks noChangeShapeType="1"/>
            </p:cNvCxnSpPr>
            <p:nvPr/>
          </p:nvCxnSpPr>
          <p:spPr bwMode="auto">
            <a:xfrm flipV="1">
              <a:off x="1563888" y="4700167"/>
              <a:ext cx="957125" cy="639984"/>
            </a:xfrm>
            <a:prstGeom prst="line">
              <a:avLst/>
            </a:prstGeom>
            <a:noFill/>
            <a:ln w="158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403" name="Левая фигурная скобка 995"/>
            <p:cNvSpPr>
              <a:spLocks/>
            </p:cNvSpPr>
            <p:nvPr/>
          </p:nvSpPr>
          <p:spPr bwMode="auto">
            <a:xfrm>
              <a:off x="435838" y="580660"/>
              <a:ext cx="230737" cy="5179297"/>
            </a:xfrm>
            <a:prstGeom prst="leftBrace">
              <a:avLst>
                <a:gd name="adj1" fmla="val 8314"/>
                <a:gd name="adj2" fmla="val 50000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404" name="TextBox 996"/>
            <p:cNvSpPr txBox="1">
              <a:spLocks noChangeArrowheads="1"/>
            </p:cNvSpPr>
            <p:nvPr/>
          </p:nvSpPr>
          <p:spPr bwMode="auto">
            <a:xfrm>
              <a:off x="1103829" y="1787159"/>
              <a:ext cx="434413" cy="277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800">
                  <a:solidFill>
                    <a:schemeClr val="tx2"/>
                  </a:solidFill>
                  <a:latin typeface="Times New Roman" panose="02020603050405020304" pitchFamily="18" charset="0"/>
                </a:rPr>
                <a:t>…</a:t>
              </a:r>
            </a:p>
          </p:txBody>
        </p:sp>
        <p:sp>
          <p:nvSpPr>
            <p:cNvPr id="16405" name="TextBox 997"/>
            <p:cNvSpPr txBox="1">
              <a:spLocks noChangeArrowheads="1"/>
            </p:cNvSpPr>
            <p:nvPr/>
          </p:nvSpPr>
          <p:spPr bwMode="auto">
            <a:xfrm>
              <a:off x="1051128" y="3366872"/>
              <a:ext cx="434413" cy="277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800">
                  <a:solidFill>
                    <a:schemeClr val="tx2"/>
                  </a:solidFill>
                  <a:latin typeface="Times New Roman" panose="02020603050405020304" pitchFamily="18" charset="0"/>
                </a:rPr>
                <a:t>…</a:t>
              </a:r>
            </a:p>
          </p:txBody>
        </p:sp>
        <p:sp>
          <p:nvSpPr>
            <p:cNvPr id="999" name="TextBox 998"/>
            <p:cNvSpPr txBox="1"/>
            <p:nvPr/>
          </p:nvSpPr>
          <p:spPr bwMode="auto">
            <a:xfrm>
              <a:off x="8709646" y="563563"/>
              <a:ext cx="276999" cy="4880163"/>
            </a:xfrm>
            <a:prstGeom prst="rect">
              <a:avLst/>
            </a:prstGeom>
            <a:noFill/>
          </p:spPr>
          <p:txBody>
            <a:bodyPr vert="vert270" lIns="0" tIns="0" rIns="0" bIns="0">
              <a:spAutoFit/>
            </a:bodyPr>
            <a:lstStyle/>
            <a:p>
              <a:pPr algn="ctr" eaLnBrk="1" hangingPunct="1">
                <a:defRPr/>
              </a:pPr>
              <a:r>
                <a:rPr lang="ru-RU" sz="1800" dirty="0"/>
                <a:t>Органы управления</a:t>
              </a:r>
            </a:p>
          </p:txBody>
        </p:sp>
        <p:pic>
          <p:nvPicPr>
            <p:cNvPr id="16407" name="Picture 95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8199" y="727734"/>
              <a:ext cx="1140863" cy="1109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08" name="Правая фигурная скобка 1000"/>
            <p:cNvSpPr>
              <a:spLocks/>
            </p:cNvSpPr>
            <p:nvPr/>
          </p:nvSpPr>
          <p:spPr bwMode="auto">
            <a:xfrm>
              <a:off x="8409060" y="649032"/>
              <a:ext cx="247828" cy="4717776"/>
            </a:xfrm>
            <a:prstGeom prst="rightBrace">
              <a:avLst>
                <a:gd name="adj1" fmla="val 8373"/>
                <a:gd name="adj2" fmla="val 5015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ru-RU" altLang="ru-RU" sz="20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16409" name="Picture 95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5321" y="2897221"/>
              <a:ext cx="1140863" cy="1109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10" name="TextBox 1007"/>
            <p:cNvSpPr txBox="1">
              <a:spLocks noChangeArrowheads="1"/>
            </p:cNvSpPr>
            <p:nvPr/>
          </p:nvSpPr>
          <p:spPr bwMode="auto">
            <a:xfrm>
              <a:off x="7570145" y="2203117"/>
              <a:ext cx="434413" cy="277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800">
                  <a:solidFill>
                    <a:schemeClr val="tx2"/>
                  </a:solidFill>
                  <a:latin typeface="Times New Roman" panose="02020603050405020304" pitchFamily="18" charset="0"/>
                </a:rPr>
                <a:t>…</a:t>
              </a:r>
            </a:p>
          </p:txBody>
        </p:sp>
        <p:sp>
          <p:nvSpPr>
            <p:cNvPr id="16411" name="TextBox 1008"/>
            <p:cNvSpPr txBox="1">
              <a:spLocks noChangeArrowheads="1"/>
            </p:cNvSpPr>
            <p:nvPr/>
          </p:nvSpPr>
          <p:spPr bwMode="auto">
            <a:xfrm>
              <a:off x="7543079" y="4748638"/>
              <a:ext cx="434413" cy="277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800">
                  <a:solidFill>
                    <a:schemeClr val="tx2"/>
                  </a:solidFill>
                  <a:latin typeface="Times New Roman" panose="02020603050405020304" pitchFamily="18" charset="0"/>
                </a:rPr>
                <a:t>…</a:t>
              </a:r>
            </a:p>
          </p:txBody>
        </p:sp>
        <p:cxnSp>
          <p:nvCxnSpPr>
            <p:cNvPr id="16412" name="Прямая соединительная линия 1010"/>
            <p:cNvCxnSpPr>
              <a:cxnSpLocks noChangeShapeType="1"/>
            </p:cNvCxnSpPr>
            <p:nvPr/>
          </p:nvCxnSpPr>
          <p:spPr bwMode="auto">
            <a:xfrm rot="10800000" flipV="1">
              <a:off x="6298255" y="1580623"/>
              <a:ext cx="957125" cy="213667"/>
            </a:xfrm>
            <a:prstGeom prst="line">
              <a:avLst/>
            </a:prstGeom>
            <a:noFill/>
            <a:ln w="15875" algn="ctr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413" name="Прямая соединительная линия 1012"/>
            <p:cNvCxnSpPr>
              <a:cxnSpLocks noChangeShapeType="1"/>
            </p:cNvCxnSpPr>
            <p:nvPr/>
          </p:nvCxnSpPr>
          <p:spPr bwMode="auto">
            <a:xfrm>
              <a:off x="6939185" y="3375430"/>
              <a:ext cx="336136" cy="76436"/>
            </a:xfrm>
            <a:prstGeom prst="line">
              <a:avLst/>
            </a:prstGeom>
            <a:noFill/>
            <a:ln w="15875" algn="ctr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414" name="Прямая соединительная линия 1023"/>
            <p:cNvCxnSpPr>
              <a:cxnSpLocks noChangeShapeType="1"/>
            </p:cNvCxnSpPr>
            <p:nvPr/>
          </p:nvCxnSpPr>
          <p:spPr bwMode="auto">
            <a:xfrm>
              <a:off x="6749754" y="4596183"/>
              <a:ext cx="744908" cy="274918"/>
            </a:xfrm>
            <a:prstGeom prst="line">
              <a:avLst/>
            </a:prstGeom>
            <a:noFill/>
            <a:ln w="15875" algn="ctr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16415" name="Picture 96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0576" y="5214438"/>
              <a:ext cx="809715" cy="759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6" name="Picture 96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874335" y="5428904"/>
              <a:ext cx="252077" cy="689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7" name="Picture 96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645422" y="5395000"/>
              <a:ext cx="228600" cy="323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8" name="Picture 96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726395" y="6098813"/>
              <a:ext cx="809715" cy="759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9" name="Picture 96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4478" y="6208513"/>
              <a:ext cx="911684" cy="649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6420" name="Прямая соединительная линия 1033"/>
            <p:cNvCxnSpPr>
              <a:cxnSpLocks noChangeShapeType="1"/>
            </p:cNvCxnSpPr>
            <p:nvPr/>
          </p:nvCxnSpPr>
          <p:spPr bwMode="auto">
            <a:xfrm flipV="1">
              <a:off x="2503918" y="5221516"/>
              <a:ext cx="273468" cy="256400"/>
            </a:xfrm>
            <a:prstGeom prst="line">
              <a:avLst/>
            </a:prstGeom>
            <a:noFill/>
            <a:ln w="158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421" name="Прямая соединительная линия 1038"/>
            <p:cNvCxnSpPr>
              <a:cxnSpLocks noChangeShapeType="1"/>
            </p:cNvCxnSpPr>
            <p:nvPr/>
          </p:nvCxnSpPr>
          <p:spPr bwMode="auto">
            <a:xfrm rot="10800000">
              <a:off x="5759866" y="5922327"/>
              <a:ext cx="340407" cy="254977"/>
            </a:xfrm>
            <a:prstGeom prst="line">
              <a:avLst/>
            </a:prstGeom>
            <a:noFill/>
            <a:ln w="158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422" name="Прямая соединительная линия 1040"/>
            <p:cNvCxnSpPr>
              <a:cxnSpLocks noChangeShapeType="1"/>
            </p:cNvCxnSpPr>
            <p:nvPr/>
          </p:nvCxnSpPr>
          <p:spPr bwMode="auto">
            <a:xfrm rot="16200000" flipV="1">
              <a:off x="3542276" y="5900915"/>
              <a:ext cx="350291" cy="153824"/>
            </a:xfrm>
            <a:prstGeom prst="line">
              <a:avLst/>
            </a:prstGeom>
            <a:noFill/>
            <a:ln w="158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423" name="Прямая соединительная линия 1044"/>
            <p:cNvCxnSpPr>
              <a:cxnSpLocks noChangeShapeType="1"/>
            </p:cNvCxnSpPr>
            <p:nvPr/>
          </p:nvCxnSpPr>
          <p:spPr bwMode="auto">
            <a:xfrm rot="16200000" flipV="1">
              <a:off x="6412210" y="5164523"/>
              <a:ext cx="274862" cy="163791"/>
            </a:xfrm>
            <a:prstGeom prst="line">
              <a:avLst/>
            </a:prstGeom>
            <a:noFill/>
            <a:ln w="158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424" name="Полилиния 55"/>
            <p:cNvSpPr>
              <a:spLocks noChangeArrowheads="1"/>
            </p:cNvSpPr>
            <p:nvPr/>
          </p:nvSpPr>
          <p:spPr bwMode="auto">
            <a:xfrm rot="1984372">
              <a:off x="6862274" y="4289987"/>
              <a:ext cx="247828" cy="760576"/>
            </a:xfrm>
            <a:custGeom>
              <a:avLst/>
              <a:gdLst>
                <a:gd name="T0" fmla="*/ 0 w 247828"/>
                <a:gd name="T1" fmla="*/ 0 h 3520868"/>
                <a:gd name="T2" fmla="*/ 213644 w 247828"/>
                <a:gd name="T3" fmla="*/ 0 h 3520868"/>
                <a:gd name="T4" fmla="*/ 247828 w 247828"/>
                <a:gd name="T5" fmla="*/ 0 h 3520868"/>
                <a:gd name="T6" fmla="*/ 239281 w 247828"/>
                <a:gd name="T7" fmla="*/ 0 h 3520868"/>
                <a:gd name="T8" fmla="*/ 76912 w 247828"/>
                <a:gd name="T9" fmla="*/ 0 h 35208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7828"/>
                <a:gd name="T16" fmla="*/ 0 h 3520868"/>
                <a:gd name="T17" fmla="*/ 247828 w 247828"/>
                <a:gd name="T18" fmla="*/ 3520868 h 35208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7828" h="3520868">
                  <a:moveTo>
                    <a:pt x="0" y="0"/>
                  </a:moveTo>
                  <a:lnTo>
                    <a:pt x="213644" y="1016950"/>
                  </a:lnTo>
                  <a:lnTo>
                    <a:pt x="247828" y="2478281"/>
                  </a:lnTo>
                  <a:lnTo>
                    <a:pt x="239281" y="2486826"/>
                  </a:lnTo>
                  <a:lnTo>
                    <a:pt x="76912" y="3520868"/>
                  </a:lnTo>
                </a:path>
              </a:pathLst>
            </a:custGeom>
            <a:noFill/>
            <a:ln w="41275" cmpd="dbl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5" name="Выноска 1 (без границы) 59"/>
            <p:cNvSpPr>
              <a:spLocks/>
            </p:cNvSpPr>
            <p:nvPr/>
          </p:nvSpPr>
          <p:spPr bwMode="auto">
            <a:xfrm>
              <a:off x="-1" y="5930785"/>
              <a:ext cx="1555335" cy="820396"/>
            </a:xfrm>
            <a:prstGeom prst="callout1">
              <a:avLst>
                <a:gd name="adj1" fmla="val 8384"/>
                <a:gd name="adj2" fmla="val 82440"/>
                <a:gd name="adj3" fmla="val -36755"/>
                <a:gd name="adj4" fmla="val 90630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36000" tIns="36000" rIns="36000" bIns="3600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600" i="1">
                  <a:solidFill>
                    <a:schemeClr val="tx2"/>
                  </a:solidFill>
                  <a:latin typeface="Times New Roman" panose="02020603050405020304" pitchFamily="18" charset="0"/>
                </a:rPr>
                <a:t>АБИС на корпоративном сервере</a:t>
              </a:r>
              <a:endParaRPr lang="ru-RU" altLang="ru-RU" sz="20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426" name="Выноска 1 (без границы) 60"/>
            <p:cNvSpPr>
              <a:spLocks/>
            </p:cNvSpPr>
            <p:nvPr/>
          </p:nvSpPr>
          <p:spPr bwMode="auto">
            <a:xfrm>
              <a:off x="7313776" y="5484971"/>
              <a:ext cx="1804586" cy="1095290"/>
            </a:xfrm>
            <a:prstGeom prst="callout1">
              <a:avLst>
                <a:gd name="adj1" fmla="val 51"/>
                <a:gd name="adj2" fmla="val 11815"/>
                <a:gd name="adj3" fmla="val -63097"/>
                <a:gd name="adj4" fmla="val -15329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36000" tIns="36000" rIns="36000" bIns="3600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600" i="1">
                  <a:solidFill>
                    <a:schemeClr val="tx2"/>
                  </a:solidFill>
                  <a:latin typeface="Times New Roman" panose="02020603050405020304" pitchFamily="18" charset="0"/>
                </a:rPr>
                <a:t>Взаимодействие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600" i="1">
                  <a:solidFill>
                    <a:schemeClr val="tx2"/>
                  </a:solidFill>
                  <a:latin typeface="Times New Roman" panose="02020603050405020304" pitchFamily="18" charset="0"/>
                </a:rPr>
                <a:t>с внешними информационными системами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ru-RU" altLang="ru-RU" sz="1600" i="1">
                <a:solidFill>
                  <a:schemeClr val="tx2"/>
                </a:solidFill>
                <a:latin typeface="Times New Roman" panose="02020603050405020304" pitchFamily="18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ru-RU" altLang="ru-RU" sz="2000">
                <a:solidFill>
                  <a:schemeClr val="tx2"/>
                </a:solidFill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8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651" name="Rectangle 30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8" name="Text Box 24"/>
          <p:cNvSpPr txBox="1">
            <a:spLocks noChangeArrowheads="1"/>
          </p:cNvSpPr>
          <p:nvPr/>
        </p:nvSpPr>
        <p:spPr bwMode="auto">
          <a:xfrm>
            <a:off x="82550" y="939800"/>
            <a:ext cx="9007475" cy="600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 algn="just" eaLnBrk="1" hangingPunct="1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ru-RU" sz="18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интеграция информационных ресурсов </a:t>
            </a:r>
            <a:r>
              <a:rPr lang="ru-RU" sz="1800" dirty="0">
                <a:solidFill>
                  <a:srgbClr val="000000"/>
                </a:solidFill>
                <a:latin typeface="Century Gothic" panose="020B0502020202020204" pitchFamily="34" charset="0"/>
              </a:rPr>
              <a:t>библиотек, формирование </a:t>
            </a:r>
            <a:r>
              <a:rPr lang="ru-RU" sz="18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библиотечных сетей </a:t>
            </a:r>
            <a:r>
              <a:rPr lang="ru-RU" sz="1800" dirty="0">
                <a:solidFill>
                  <a:srgbClr val="000000"/>
                </a:solidFill>
                <a:latin typeface="Century Gothic" panose="020B0502020202020204" pitchFamily="34" charset="0"/>
              </a:rPr>
              <a:t>и обеспечение их взаимодействия с другими прикладными ИТ и ИС;</a:t>
            </a:r>
          </a:p>
          <a:p>
            <a:pPr indent="457200" algn="just" eaLnBrk="1" hangingPunct="1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ru-RU" sz="1800" dirty="0">
                <a:solidFill>
                  <a:srgbClr val="000000"/>
                </a:solidFill>
                <a:latin typeface="Century Gothic" panose="020B0502020202020204" pitchFamily="34" charset="0"/>
              </a:rPr>
              <a:t>использование </a:t>
            </a:r>
            <a:r>
              <a:rPr lang="ru-RU" sz="1800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многоплатформенных</a:t>
            </a:r>
            <a:r>
              <a:rPr lang="ru-RU" sz="1800" dirty="0">
                <a:solidFill>
                  <a:srgbClr val="000000"/>
                </a:solidFill>
                <a:latin typeface="Century Gothic" panose="020B0502020202020204" pitchFamily="34" charset="0"/>
              </a:rPr>
              <a:t> автоматизированных библиотечно-информационно систем (АБИС),</a:t>
            </a:r>
            <a:r>
              <a:rPr lang="ru-RU" sz="1800" i="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ru-RU" sz="18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инвариантных к моделям метаданных</a:t>
            </a:r>
            <a:r>
              <a:rPr lang="ru-RU" sz="1800" i="1" dirty="0">
                <a:solidFill>
                  <a:srgbClr val="000000"/>
                </a:solidFill>
                <a:latin typeface="Century Gothic" panose="020B0502020202020204" pitchFamily="34" charset="0"/>
              </a:rPr>
              <a:t>, </a:t>
            </a:r>
            <a:r>
              <a:rPr lang="ru-RU" sz="1800" dirty="0">
                <a:solidFill>
                  <a:srgbClr val="000000"/>
                </a:solidFill>
                <a:latin typeface="Century Gothic" panose="020B0502020202020204" pitchFamily="34" charset="0"/>
              </a:rPr>
              <a:t>т.е. способных работать с их различными форматами;</a:t>
            </a:r>
          </a:p>
          <a:p>
            <a:pPr indent="457200" algn="just" eaLnBrk="1" hangingPunct="1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ru-RU" sz="1800" spc="-70" dirty="0">
                <a:solidFill>
                  <a:srgbClr val="000000"/>
                </a:solidFill>
                <a:latin typeface="Century Gothic" panose="020B0502020202020204" pitchFamily="34" charset="0"/>
              </a:rPr>
              <a:t>переход от корпоративных серверных АБИС к </a:t>
            </a:r>
            <a:r>
              <a:rPr lang="ru-RU" sz="1800" b="1" spc="-70" dirty="0">
                <a:solidFill>
                  <a:srgbClr val="000000"/>
                </a:solidFill>
                <a:latin typeface="Century Gothic" panose="020B0502020202020204" pitchFamily="34" charset="0"/>
              </a:rPr>
              <a:t>облачным библиотечным сервисам</a:t>
            </a:r>
            <a:r>
              <a:rPr lang="ru-RU" sz="1800" i="1" spc="-70" dirty="0">
                <a:solidFill>
                  <a:srgbClr val="000000"/>
                </a:solidFill>
                <a:latin typeface="Century Gothic" panose="020B0502020202020204" pitchFamily="34" charset="0"/>
              </a:rPr>
              <a:t>;</a:t>
            </a:r>
          </a:p>
          <a:p>
            <a:pPr indent="457200" algn="just" eaLnBrk="1" hangingPunct="1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ru-RU" sz="1800" spc="-70" dirty="0">
                <a:solidFill>
                  <a:srgbClr val="000000"/>
                </a:solidFill>
                <a:latin typeface="Century Gothic" panose="020B0502020202020204" pitchFamily="34" charset="0"/>
              </a:rPr>
              <a:t>формирование </a:t>
            </a:r>
            <a:r>
              <a:rPr lang="ru-RU" sz="1800" b="1" spc="-70" dirty="0">
                <a:solidFill>
                  <a:srgbClr val="000000"/>
                </a:solidFill>
                <a:latin typeface="Century Gothic" panose="020B0502020202020204" pitchFamily="34" charset="0"/>
              </a:rPr>
              <a:t>распределенных каталогов </a:t>
            </a:r>
            <a:r>
              <a:rPr lang="ru-RU" sz="1800" spc="-70" dirty="0">
                <a:solidFill>
                  <a:srgbClr val="000000"/>
                </a:solidFill>
                <a:latin typeface="Century Gothic" panose="020B0502020202020204" pitchFamily="34" charset="0"/>
              </a:rPr>
              <a:t>информационно-библиотечных ресурсов; </a:t>
            </a:r>
          </a:p>
          <a:p>
            <a:pPr indent="457200" algn="just" eaLnBrk="1" hangingPunct="1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ru-RU" sz="1800" dirty="0">
                <a:solidFill>
                  <a:srgbClr val="000000"/>
                </a:solidFill>
                <a:latin typeface="Century Gothic" panose="020B0502020202020204" pitchFamily="34" charset="0"/>
              </a:rPr>
              <a:t>широкие возможности </a:t>
            </a:r>
            <a:r>
              <a:rPr lang="ru-RU" sz="18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оперирования электронными</a:t>
            </a:r>
            <a:r>
              <a:rPr lang="ru-RU" sz="1800" i="1" dirty="0">
                <a:solidFill>
                  <a:srgbClr val="000000"/>
                </a:solidFill>
                <a:latin typeface="Century Gothic" panose="020B0502020202020204" pitchFamily="34" charset="0"/>
              </a:rPr>
              <a:t> ресурсами</a:t>
            </a:r>
            <a:r>
              <a:rPr lang="ru-RU" sz="1800" dirty="0">
                <a:solidFill>
                  <a:srgbClr val="000000"/>
                </a:solidFill>
                <a:latin typeface="Century Gothic" panose="020B0502020202020204" pitchFamily="34" charset="0"/>
              </a:rPr>
              <a:t> в АБИС; </a:t>
            </a:r>
          </a:p>
          <a:p>
            <a:pPr indent="457200" algn="just" eaLnBrk="1" hangingPunct="1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ru-RU" sz="18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интеграция библиотечных сервисов в информационно-образовательные среды</a:t>
            </a:r>
            <a:r>
              <a:rPr lang="ru-RU" sz="1800" dirty="0">
                <a:solidFill>
                  <a:srgbClr val="000000"/>
                </a:solidFill>
                <a:latin typeface="Century Gothic" panose="020B0502020202020204" pitchFamily="34" charset="0"/>
              </a:rPr>
              <a:t>, включая поддержку взаимодействия с системами электронного обучения; </a:t>
            </a:r>
          </a:p>
          <a:p>
            <a:pPr indent="457200" algn="just" eaLnBrk="1" hangingPunct="1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ru-RU" sz="18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глобализация сервисов информационного обслуживания</a:t>
            </a:r>
            <a:r>
              <a:rPr lang="ru-RU" sz="1800" i="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ru-RU" sz="1800" dirty="0">
                <a:solidFill>
                  <a:srgbClr val="000000"/>
                </a:solidFill>
                <a:latin typeface="Century Gothic" panose="020B0502020202020204" pitchFamily="34" charset="0"/>
              </a:rPr>
              <a:t>на основе широкого применения </a:t>
            </a:r>
            <a:r>
              <a:rPr lang="en-US" sz="1800" dirty="0">
                <a:solidFill>
                  <a:srgbClr val="000000"/>
                </a:solidFill>
                <a:latin typeface="Century Gothic" panose="020B0502020202020204" pitchFamily="34" charset="0"/>
              </a:rPr>
              <a:t>web</a:t>
            </a:r>
            <a:r>
              <a:rPr lang="ru-RU" sz="1800" dirty="0">
                <a:solidFill>
                  <a:srgbClr val="000000"/>
                </a:solidFill>
                <a:latin typeface="Century Gothic" panose="020B0502020202020204" pitchFamily="34" charset="0"/>
              </a:rPr>
              <a:t>-технологий и переноса в Интернет-среду компонентов корпоративной </a:t>
            </a:r>
            <a:r>
              <a:rPr lang="ru-RU" sz="18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ИТ-инфраструктуры</a:t>
            </a:r>
            <a:r>
              <a:rPr lang="ru-RU" sz="1800" dirty="0">
                <a:solidFill>
                  <a:srgbClr val="000000"/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2765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4925"/>
            <a:ext cx="9144000" cy="768350"/>
          </a:xfrm>
          <a:noFill/>
        </p:spPr>
        <p:txBody>
          <a:bodyPr>
            <a:spAutoFit/>
          </a:bodyPr>
          <a:lstStyle/>
          <a:p>
            <a:pPr eaLnBrk="1" hangingPunct="1"/>
            <a:r>
              <a:rPr lang="ru-RU" altLang="ru-RU" sz="2200" b="1">
                <a:latin typeface="Century Gothic" panose="020B0502020202020204" pitchFamily="34" charset="0"/>
              </a:rPr>
              <a:t>Основные тенденции развития информационных технологий комплексной автоматизации библиотечной деятельности</a:t>
            </a:r>
            <a:endParaRPr lang="ru-RU" altLang="ru-RU" sz="2200" b="1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5723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8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11" name="Rectangle 30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53975"/>
            <a:ext cx="9144000" cy="1754188"/>
          </a:xfrm>
          <a:prstGeom prst="rect">
            <a:avLst/>
          </a:prstGeom>
          <a:noFill/>
          <a:ln>
            <a:noFill/>
          </a:ln>
          <a:extLst/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altLang="ru-RU" sz="1800" b="1" kern="0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«Активизация информационной политики по продвижению ресурсов русского языка и образования на русском языке на основе создания облачных  сетей и объединенных электронных ресурсов  российских учреждений науки и образования за рубежом»</a:t>
            </a:r>
          </a:p>
          <a:p>
            <a:pPr eaLnBrk="1" hangingPunct="1">
              <a:defRPr/>
            </a:pPr>
            <a:endParaRPr lang="ru-RU" altLang="ru-RU" sz="1800" b="1" kern="0" dirty="0">
              <a:solidFill>
                <a:srgbClr val="00000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ru-RU" altLang="ru-RU" sz="1800" b="1" kern="0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ФЦП «Русский язык» на 2016 – 2020 годы</a:t>
            </a:r>
          </a:p>
        </p:txBody>
      </p:sp>
      <p:sp>
        <p:nvSpPr>
          <p:cNvPr id="17413" name="TextBox 4"/>
          <p:cNvSpPr txBox="1">
            <a:spLocks noChangeArrowheads="1"/>
          </p:cNvSpPr>
          <p:nvPr/>
        </p:nvSpPr>
        <p:spPr bwMode="auto">
          <a:xfrm>
            <a:off x="182563" y="1992313"/>
            <a:ext cx="8786812" cy="437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ru-RU" altLang="ru-RU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В рамках этого проекта на базе АБИС "МАРК </a:t>
            </a:r>
            <a:r>
              <a:rPr lang="ru-RU" altLang="ru-RU" sz="16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Cloud</a:t>
            </a:r>
            <a:r>
              <a:rPr lang="ru-RU" altLang="ru-RU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" уже в 2016-2017 г. создаются облачные библиотечные сети и объединенные электронные ресурсы следующих организаций:</a:t>
            </a:r>
          </a:p>
          <a:p>
            <a:pPr algn="just">
              <a:spcBef>
                <a:spcPct val="0"/>
              </a:spcBef>
              <a:spcAft>
                <a:spcPts val="1200"/>
              </a:spcAft>
            </a:pPr>
            <a:r>
              <a:rPr lang="ru-RU" altLang="ru-RU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  российских центров науки и культуры за рубежом; </a:t>
            </a:r>
          </a:p>
          <a:p>
            <a:pPr algn="just">
              <a:spcBef>
                <a:spcPct val="0"/>
              </a:spcBef>
              <a:spcAft>
                <a:spcPts val="1200"/>
              </a:spcAft>
            </a:pPr>
            <a:r>
              <a:rPr lang="ru-RU" altLang="ru-RU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  русских центров и кабинетов русского языка фонда "Русский мир";  </a:t>
            </a:r>
          </a:p>
          <a:p>
            <a:pPr algn="just">
              <a:spcBef>
                <a:spcPct val="0"/>
              </a:spcBef>
              <a:spcAft>
                <a:spcPts val="1200"/>
              </a:spcAft>
            </a:pPr>
            <a:r>
              <a:rPr lang="ru-RU" altLang="ru-RU" sz="16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  русских школ за рубежом;</a:t>
            </a:r>
          </a:p>
          <a:p>
            <a:pPr algn="just">
              <a:spcBef>
                <a:spcPct val="0"/>
              </a:spcBef>
              <a:spcAft>
                <a:spcPts val="1200"/>
              </a:spcAft>
            </a:pPr>
            <a:r>
              <a:rPr lang="ru-RU" altLang="ru-RU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  межгосударственных славянских университетов за рубежом; </a:t>
            </a:r>
          </a:p>
          <a:p>
            <a:pPr algn="just">
              <a:spcBef>
                <a:spcPct val="0"/>
              </a:spcBef>
              <a:spcAft>
                <a:spcPts val="1200"/>
              </a:spcAft>
            </a:pPr>
            <a:r>
              <a:rPr lang="ru-RU" altLang="ru-RU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  Федерального государственного бюджетного образовательного учреждения высшего образования "Государственный институт русского языка им. А.С. Пушкина"; </a:t>
            </a:r>
          </a:p>
          <a:p>
            <a:pPr algn="just">
              <a:spcBef>
                <a:spcPct val="0"/>
              </a:spcBef>
              <a:spcAft>
                <a:spcPts val="1200"/>
              </a:spcAft>
            </a:pPr>
            <a:r>
              <a:rPr lang="ru-RU" altLang="ru-RU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  Ханойского филиала Института русского языка им. А.С. Пушкина; </a:t>
            </a:r>
          </a:p>
          <a:p>
            <a:pPr algn="just">
              <a:spcBef>
                <a:spcPct val="0"/>
              </a:spcBef>
              <a:spcAft>
                <a:spcPts val="1200"/>
              </a:spcAft>
            </a:pPr>
            <a:r>
              <a:rPr lang="ru-RU" altLang="ru-RU" sz="1600" dirty="0">
                <a:solidFill>
                  <a:srgbClr val="000000"/>
                </a:solidFill>
                <a:latin typeface="Century Gothic" panose="020B0502020202020204" pitchFamily="34" charset="0"/>
              </a:rPr>
              <a:t>  Центра изучения русского языка и образования на русском языке Института Пушкина на базе культурно-образовательного российского центра в Париже</a:t>
            </a:r>
          </a:p>
        </p:txBody>
      </p:sp>
      <p:sp>
        <p:nvSpPr>
          <p:cNvPr id="17414" name="TextBox 5"/>
          <p:cNvSpPr txBox="1">
            <a:spLocks noChangeArrowheads="1"/>
          </p:cNvSpPr>
          <p:nvPr/>
        </p:nvSpPr>
        <p:spPr bwMode="auto">
          <a:xfrm>
            <a:off x="4837113" y="6392863"/>
            <a:ext cx="43068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>
                <a:solidFill>
                  <a:srgbClr val="000000"/>
                </a:solidFill>
                <a:latin typeface="Century Gothic" panose="020B0502020202020204" pitchFamily="34" charset="0"/>
              </a:rPr>
              <a:t>Сайт проекта: </a:t>
            </a:r>
            <a:r>
              <a:rPr lang="en-US" altLang="ru-RU" sz="2000" i="1">
                <a:solidFill>
                  <a:srgbClr val="000000"/>
                </a:solidFill>
                <a:latin typeface="Century Gothic" panose="020B0502020202020204" pitchFamily="34" charset="0"/>
              </a:rPr>
              <a:t>ruslangedu.ru</a:t>
            </a:r>
            <a:endParaRPr lang="ru-RU" altLang="ru-RU" sz="2000" i="1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" t="8813" r="16251" b="2444"/>
          <a:stretch>
            <a:fillRect/>
          </a:stretch>
        </p:blipFill>
        <p:spPr bwMode="auto">
          <a:xfrm>
            <a:off x="214313" y="492125"/>
            <a:ext cx="8747125" cy="56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8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59" name="Rectangle 30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830263"/>
          </a:xfrm>
          <a:prstGeom prst="rect">
            <a:avLst/>
          </a:prstGeom>
          <a:noFill/>
          <a:ln>
            <a:noFill/>
          </a:ln>
          <a:extLst/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altLang="ru-RU" sz="2400" b="1" kern="0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Создание пилотной облачной сети библиотек общеобразовательных учреждений города Москвы</a:t>
            </a:r>
          </a:p>
        </p:txBody>
      </p:sp>
      <p:pic>
        <p:nvPicPr>
          <p:cNvPr id="19461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450" y="2457450"/>
            <a:ext cx="4654550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Box 5"/>
          <p:cNvSpPr txBox="1">
            <a:spLocks noChangeArrowheads="1"/>
          </p:cNvSpPr>
          <p:nvPr/>
        </p:nvSpPr>
        <p:spPr bwMode="auto">
          <a:xfrm>
            <a:off x="153988" y="2981325"/>
            <a:ext cx="4168775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600" u="sng">
                <a:solidFill>
                  <a:srgbClr val="000000"/>
                </a:solidFill>
                <a:latin typeface="Century Gothic" panose="020B0502020202020204" pitchFamily="34" charset="0"/>
              </a:rPr>
              <a:t>В результате реализации проекта: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ru-RU" altLang="ru-RU" sz="160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just">
              <a:spcBef>
                <a:spcPct val="0"/>
              </a:spcBef>
            </a:pPr>
            <a:r>
              <a:rPr lang="ru-RU" altLang="ru-RU" sz="1600">
                <a:solidFill>
                  <a:srgbClr val="000000"/>
                </a:solidFill>
                <a:latin typeface="Century Gothic" panose="020B0502020202020204" pitchFamily="34" charset="0"/>
              </a:rPr>
              <a:t>  автоматизированы </a:t>
            </a:r>
            <a:r>
              <a:rPr lang="ru-RU" altLang="ru-RU" sz="1600" b="1">
                <a:solidFill>
                  <a:srgbClr val="000000"/>
                </a:solidFill>
                <a:latin typeface="Century Gothic" panose="020B0502020202020204" pitchFamily="34" charset="0"/>
              </a:rPr>
              <a:t>273</a:t>
            </a:r>
            <a:r>
              <a:rPr lang="ru-RU" altLang="ru-RU" sz="1600">
                <a:solidFill>
                  <a:srgbClr val="000000"/>
                </a:solidFill>
                <a:latin typeface="Century Gothic" panose="020B0502020202020204" pitchFamily="34" charset="0"/>
              </a:rPr>
              <a:t> школьные библиотеки, ранее не имевшие средств автоматизации</a:t>
            </a:r>
          </a:p>
          <a:p>
            <a:pPr algn="just">
              <a:spcBef>
                <a:spcPct val="0"/>
              </a:spcBef>
            </a:pPr>
            <a:endParaRPr lang="ru-RU" altLang="ru-RU" sz="160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just">
              <a:spcBef>
                <a:spcPct val="0"/>
              </a:spcBef>
            </a:pPr>
            <a:r>
              <a:rPr lang="ru-RU" altLang="ru-RU" sz="1600">
                <a:solidFill>
                  <a:srgbClr val="000000"/>
                </a:solidFill>
                <a:latin typeface="Century Gothic" panose="020B0502020202020204" pitchFamily="34" charset="0"/>
              </a:rPr>
              <a:t>  интегрированы в облачную сеть </a:t>
            </a:r>
            <a:br>
              <a:rPr lang="ru-RU" altLang="ru-RU" sz="1600">
                <a:solidFill>
                  <a:srgbClr val="000000"/>
                </a:solidFill>
                <a:latin typeface="Century Gothic" panose="020B0502020202020204" pitchFamily="34" charset="0"/>
              </a:rPr>
            </a:br>
            <a:r>
              <a:rPr lang="ru-RU" altLang="ru-RU" sz="1600" b="1">
                <a:solidFill>
                  <a:srgbClr val="000000"/>
                </a:solidFill>
                <a:latin typeface="Century Gothic" panose="020B0502020202020204" pitchFamily="34" charset="0"/>
              </a:rPr>
              <a:t>380948 </a:t>
            </a:r>
            <a:r>
              <a:rPr lang="ru-RU" altLang="ru-RU" sz="1600">
                <a:solidFill>
                  <a:srgbClr val="000000"/>
                </a:solidFill>
                <a:latin typeface="Century Gothic" panose="020B0502020202020204" pitchFamily="34" charset="0"/>
              </a:rPr>
              <a:t>каталожных записей и записей о фонде</a:t>
            </a:r>
          </a:p>
          <a:p>
            <a:pPr algn="just">
              <a:spcBef>
                <a:spcPct val="0"/>
              </a:spcBef>
            </a:pPr>
            <a:endParaRPr lang="ru-RU" altLang="ru-RU" sz="160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just">
              <a:spcBef>
                <a:spcPct val="0"/>
              </a:spcBef>
            </a:pPr>
            <a:r>
              <a:rPr lang="ru-RU" altLang="ru-RU" sz="1600">
                <a:solidFill>
                  <a:srgbClr val="000000"/>
                </a:solidFill>
                <a:latin typeface="Century Gothic" panose="020B0502020202020204" pitchFamily="34" charset="0"/>
              </a:rPr>
              <a:t>  перенесены в облачную сеть БД и электронные ресурсы из </a:t>
            </a:r>
            <a:r>
              <a:rPr lang="ru-RU" altLang="ru-RU" sz="1600" b="1">
                <a:solidFill>
                  <a:srgbClr val="000000"/>
                </a:solidFill>
                <a:latin typeface="Century Gothic" panose="020B0502020202020204" pitchFamily="34" charset="0"/>
              </a:rPr>
              <a:t>7 </a:t>
            </a:r>
            <a:r>
              <a:rPr lang="ru-RU" altLang="ru-RU" sz="1600">
                <a:solidFill>
                  <a:srgbClr val="000000"/>
                </a:solidFill>
                <a:latin typeface="Century Gothic" panose="020B0502020202020204" pitchFamily="34" charset="0"/>
              </a:rPr>
              <a:t>различных АБИС</a:t>
            </a:r>
          </a:p>
        </p:txBody>
      </p:sp>
      <p:sp>
        <p:nvSpPr>
          <p:cNvPr id="19463" name="TextBox 7"/>
          <p:cNvSpPr txBox="1">
            <a:spLocks noChangeArrowheads="1"/>
          </p:cNvSpPr>
          <p:nvPr/>
        </p:nvSpPr>
        <p:spPr bwMode="auto">
          <a:xfrm>
            <a:off x="166688" y="938213"/>
            <a:ext cx="8786812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00"/>
                </a:solidFill>
                <a:latin typeface="Century Gothic" panose="020B0502020202020204" pitchFamily="34" charset="0"/>
              </a:rPr>
              <a:t>Проект Департамента образования города Москвы «Создание пилотной сети 100 школьных библиотек города Москвы на базе облачных информационных технологий» 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00"/>
                </a:solidFill>
                <a:latin typeface="Century Gothic" panose="020B0502020202020204" pitchFamily="34" charset="0"/>
              </a:rPr>
              <a:t>Срок реализации проекта: 2016 г.</a:t>
            </a:r>
          </a:p>
        </p:txBody>
      </p:sp>
      <p:sp>
        <p:nvSpPr>
          <p:cNvPr id="19464" name="TextBox 7"/>
          <p:cNvSpPr txBox="1">
            <a:spLocks noChangeArrowheads="1"/>
          </p:cNvSpPr>
          <p:nvPr/>
        </p:nvSpPr>
        <p:spPr bwMode="auto">
          <a:xfrm>
            <a:off x="4476750" y="6196013"/>
            <a:ext cx="46672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000000"/>
                </a:solidFill>
                <a:latin typeface="Century Gothic" panose="020B0502020202020204" pitchFamily="34" charset="0"/>
              </a:rPr>
              <a:t>Сайт поддержки проекта: </a:t>
            </a:r>
            <a:r>
              <a:rPr lang="en-US" altLang="ru-RU" sz="1600" i="1">
                <a:solidFill>
                  <a:srgbClr val="000000"/>
                </a:solidFill>
                <a:latin typeface="Century Gothic" panose="020B0502020202020204" pitchFamily="34" charset="0"/>
              </a:rPr>
              <a:t>help.moslib.net</a:t>
            </a:r>
            <a:endParaRPr lang="ru-RU" altLang="ru-RU" sz="1600" i="1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7" t="3465" r="10860" b="2888"/>
          <a:stretch>
            <a:fillRect/>
          </a:stretch>
        </p:blipFill>
        <p:spPr bwMode="auto">
          <a:xfrm>
            <a:off x="104775" y="431800"/>
            <a:ext cx="8975725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Овал 1"/>
          <p:cNvSpPr>
            <a:spLocks noChangeArrowheads="1"/>
          </p:cNvSpPr>
          <p:nvPr/>
        </p:nvSpPr>
        <p:spPr bwMode="auto">
          <a:xfrm>
            <a:off x="4849813" y="3925888"/>
            <a:ext cx="825500" cy="179387"/>
          </a:xfrm>
          <a:prstGeom prst="ellipse">
            <a:avLst/>
          </a:prstGeom>
          <a:noFill/>
          <a:ln w="2857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484" name="Овал 4"/>
          <p:cNvSpPr>
            <a:spLocks noChangeArrowheads="1"/>
          </p:cNvSpPr>
          <p:nvPr/>
        </p:nvSpPr>
        <p:spPr bwMode="auto">
          <a:xfrm>
            <a:off x="4849813" y="5387975"/>
            <a:ext cx="825500" cy="179388"/>
          </a:xfrm>
          <a:prstGeom prst="ellipse">
            <a:avLst/>
          </a:prstGeom>
          <a:noFill/>
          <a:ln w="2857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8" t="3836" r="14999" b="2295"/>
          <a:stretch>
            <a:fillRect/>
          </a:stretch>
        </p:blipFill>
        <p:spPr bwMode="auto">
          <a:xfrm>
            <a:off x="115888" y="447675"/>
            <a:ext cx="8905875" cy="602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Овал 2"/>
          <p:cNvSpPr>
            <a:spLocks noChangeArrowheads="1"/>
          </p:cNvSpPr>
          <p:nvPr/>
        </p:nvSpPr>
        <p:spPr bwMode="auto">
          <a:xfrm>
            <a:off x="1739900" y="2025650"/>
            <a:ext cx="823913" cy="179388"/>
          </a:xfrm>
          <a:prstGeom prst="ellipse">
            <a:avLst/>
          </a:prstGeom>
          <a:noFill/>
          <a:ln w="2857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8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5363" name="Rectangle 30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61188"/>
            <a:ext cx="9144000" cy="707886"/>
          </a:xfrm>
          <a:prstGeom prst="rect">
            <a:avLst/>
          </a:prstGeom>
          <a:noFill/>
          <a:ln>
            <a:noFill/>
          </a:ln>
          <a:extLst/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altLang="ru-RU" sz="2000" b="1" kern="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Преимущества, получаемые работниками образовательных учреждений и обучающимися от реализации проекта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856987"/>
            <a:ext cx="9144000" cy="572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Aft>
                <a:spcPts val="1200"/>
              </a:spcAft>
              <a:buFontTx/>
              <a:buChar char="•"/>
            </a:pPr>
            <a:r>
              <a:rPr lang="ru-RU" altLang="ru-RU" sz="1700" dirty="0">
                <a:latin typeface="Century Gothic" panose="020B0502020202020204" pitchFamily="34" charset="0"/>
              </a:rPr>
              <a:t>  Широкие возможности </a:t>
            </a:r>
            <a:r>
              <a:rPr lang="ru-RU" altLang="ru-RU" sz="1700" b="1" dirty="0">
                <a:latin typeface="Century Gothic" panose="020B0502020202020204" pitchFamily="34" charset="0"/>
              </a:rPr>
              <a:t>заимствования</a:t>
            </a:r>
            <a:r>
              <a:rPr lang="ru-RU" altLang="ru-RU" sz="1700" dirty="0">
                <a:latin typeface="Century Gothic" panose="020B0502020202020204" pitchFamily="34" charset="0"/>
              </a:rPr>
              <a:t> готовых </a:t>
            </a:r>
            <a:r>
              <a:rPr lang="ru-RU" altLang="ru-RU" sz="1700" b="1" dirty="0">
                <a:latin typeface="Century Gothic" panose="020B0502020202020204" pitchFamily="34" charset="0"/>
              </a:rPr>
              <a:t>библиографических записей </a:t>
            </a:r>
            <a:r>
              <a:rPr lang="ru-RU" altLang="ru-RU" sz="1700" dirty="0">
                <a:latin typeface="Century Gothic" panose="020B0502020202020204" pitchFamily="34" charset="0"/>
              </a:rPr>
              <a:t>в облачной сети – существенное снижение трудозатрат на каталогизацию</a:t>
            </a:r>
          </a:p>
          <a:p>
            <a:pPr algn="just">
              <a:spcAft>
                <a:spcPts val="1200"/>
              </a:spcAft>
              <a:buFontTx/>
              <a:buChar char="•"/>
            </a:pPr>
            <a:r>
              <a:rPr lang="ru-RU" altLang="ru-RU" sz="1700" dirty="0">
                <a:latin typeface="Century Gothic" panose="020B0502020202020204" pitchFamily="34" charset="0"/>
              </a:rPr>
              <a:t>  Использование библиотекарями готовых корректных библиографических записей </a:t>
            </a:r>
            <a:r>
              <a:rPr lang="ru-RU" altLang="ru-RU" sz="1700" b="1" dirty="0">
                <a:latin typeface="Century Gothic" panose="020B0502020202020204" pitchFamily="34" charset="0"/>
              </a:rPr>
              <a:t>Федерального перечня учебников в формате МА</a:t>
            </a:r>
            <a:r>
              <a:rPr lang="en-US" altLang="ru-RU" sz="1700" b="1" dirty="0">
                <a:latin typeface="Century Gothic" panose="020B0502020202020204" pitchFamily="34" charset="0"/>
              </a:rPr>
              <a:t>RC</a:t>
            </a:r>
            <a:r>
              <a:rPr lang="ru-RU" altLang="ru-RU" sz="1700" dirty="0">
                <a:latin typeface="Century Gothic" panose="020B0502020202020204" pitchFamily="34" charset="0"/>
              </a:rPr>
              <a:t>, предоставляемых всем пользователям АБИС </a:t>
            </a:r>
          </a:p>
          <a:p>
            <a:pPr algn="just">
              <a:spcAft>
                <a:spcPts val="1200"/>
              </a:spcAft>
              <a:buFontTx/>
              <a:buChar char="•"/>
            </a:pPr>
            <a:r>
              <a:rPr lang="ru-RU" altLang="ru-RU" sz="1700" dirty="0">
                <a:latin typeface="Century Gothic" panose="020B0502020202020204" pitchFamily="34" charset="0"/>
              </a:rPr>
              <a:t>  Устранение </a:t>
            </a:r>
            <a:r>
              <a:rPr lang="ru-RU" altLang="ru-RU" sz="1700" b="1" dirty="0">
                <a:latin typeface="Century Gothic" panose="020B0502020202020204" pitchFamily="34" charset="0"/>
              </a:rPr>
              <a:t>рисков потери данных при сбоях или поломке</a:t>
            </a:r>
            <a:r>
              <a:rPr lang="ru-RU" altLang="ru-RU" sz="1700" dirty="0">
                <a:latin typeface="Century Gothic" panose="020B0502020202020204" pitchFamily="34" charset="0"/>
              </a:rPr>
              <a:t> компьютерного оборудования</a:t>
            </a:r>
          </a:p>
          <a:p>
            <a:pPr algn="just">
              <a:spcAft>
                <a:spcPts val="1200"/>
              </a:spcAft>
              <a:buFontTx/>
              <a:buChar char="•"/>
            </a:pPr>
            <a:r>
              <a:rPr lang="ru-RU" altLang="ru-RU" sz="1700" dirty="0">
                <a:latin typeface="Century Gothic" panose="020B0502020202020204" pitchFamily="34" charset="0"/>
              </a:rPr>
              <a:t>  Устранение </a:t>
            </a:r>
            <a:r>
              <a:rPr lang="ru-RU" altLang="ru-RU" sz="1700" b="1" dirty="0">
                <a:latin typeface="Century Gothic" panose="020B0502020202020204" pitchFamily="34" charset="0"/>
              </a:rPr>
              <a:t>необходимости содержания и обслуживания компьютера-сервера </a:t>
            </a:r>
            <a:r>
              <a:rPr lang="ru-RU" altLang="ru-RU" sz="1700" dirty="0">
                <a:latin typeface="Century Gothic" panose="020B0502020202020204" pitchFamily="34" charset="0"/>
              </a:rPr>
              <a:t>в библиотеке при наличии потребности в организации нескольких пользовательских рабочих мест для работы с ресурсами библиотеки</a:t>
            </a:r>
          </a:p>
          <a:p>
            <a:pPr algn="just">
              <a:spcAft>
                <a:spcPts val="1200"/>
              </a:spcAft>
              <a:buFontTx/>
              <a:buChar char="•"/>
            </a:pPr>
            <a:r>
              <a:rPr lang="ru-RU" altLang="ru-RU" sz="1700" dirty="0">
                <a:latin typeface="Century Gothic" panose="020B0502020202020204" pitchFamily="34" charset="0"/>
              </a:rPr>
              <a:t>  Устранение необходимости </a:t>
            </a:r>
            <a:r>
              <a:rPr lang="ru-RU" altLang="ru-RU" sz="1700" b="1" dirty="0">
                <a:latin typeface="Century Gothic" panose="020B0502020202020204" pitchFamily="34" charset="0"/>
              </a:rPr>
              <a:t>переустановки и обновления</a:t>
            </a:r>
            <a:r>
              <a:rPr lang="ru-RU" altLang="ru-RU" sz="1700" dirty="0">
                <a:latin typeface="Century Gothic" panose="020B0502020202020204" pitchFamily="34" charset="0"/>
              </a:rPr>
              <a:t> программного обеспечения АБИС</a:t>
            </a:r>
          </a:p>
          <a:p>
            <a:pPr algn="just">
              <a:spcAft>
                <a:spcPts val="1200"/>
              </a:spcAft>
              <a:buFontTx/>
              <a:buChar char="•"/>
            </a:pPr>
            <a:r>
              <a:rPr lang="ru-RU" altLang="ru-RU" sz="1700" dirty="0">
                <a:latin typeface="Century Gothic" panose="020B0502020202020204" pitchFamily="34" charset="0"/>
              </a:rPr>
              <a:t>  Возможность автоматизированного </a:t>
            </a:r>
            <a:r>
              <a:rPr lang="ru-RU" altLang="ru-RU" sz="1700" b="1" dirty="0">
                <a:latin typeface="Century Gothic" panose="020B0502020202020204" pitchFamily="34" charset="0"/>
              </a:rPr>
              <a:t>переноса данных </a:t>
            </a:r>
            <a:r>
              <a:rPr lang="ru-RU" altLang="ru-RU" sz="1700" dirty="0">
                <a:latin typeface="Century Gothic" panose="020B0502020202020204" pitchFamily="34" charset="0"/>
              </a:rPr>
              <a:t>сотрудников и обучающихся </a:t>
            </a:r>
            <a:r>
              <a:rPr lang="ru-RU" altLang="ru-RU" sz="1700" b="1" dirty="0">
                <a:latin typeface="Century Gothic" panose="020B0502020202020204" pitchFamily="34" charset="0"/>
              </a:rPr>
              <a:t>из</a:t>
            </a:r>
            <a:r>
              <a:rPr lang="ru-RU" altLang="ru-RU" sz="1700" dirty="0">
                <a:latin typeface="Century Gothic" panose="020B0502020202020204" pitchFamily="34" charset="0"/>
              </a:rPr>
              <a:t> </a:t>
            </a:r>
            <a:r>
              <a:rPr lang="ru-RU" altLang="ru-RU" sz="1700" b="1" dirty="0">
                <a:latin typeface="Century Gothic" panose="020B0502020202020204" pitchFamily="34" charset="0"/>
              </a:rPr>
              <a:t>внешних информационных систем</a:t>
            </a:r>
            <a:r>
              <a:rPr lang="ru-RU" altLang="ru-RU" sz="1700" dirty="0">
                <a:latin typeface="Century Gothic" panose="020B0502020202020204" pitchFamily="34" charset="0"/>
              </a:rPr>
              <a:t>, таких как электронный дневник</a:t>
            </a:r>
          </a:p>
          <a:p>
            <a:pPr algn="just">
              <a:spcAft>
                <a:spcPts val="1200"/>
              </a:spcAft>
              <a:buFontTx/>
              <a:buChar char="•"/>
            </a:pPr>
            <a:r>
              <a:rPr lang="ru-RU" altLang="ru-RU" sz="1700" dirty="0">
                <a:latin typeface="Century Gothic" panose="020B0502020202020204" pitchFamily="34" charset="0"/>
              </a:rPr>
              <a:t>  Возможность, при закупке соответствующего идентификационного оборудования, использования в библиотеке технологий </a:t>
            </a:r>
            <a:r>
              <a:rPr lang="ru-RU" altLang="ru-RU" sz="1700" b="1" dirty="0">
                <a:latin typeface="Century Gothic" panose="020B0502020202020204" pitchFamily="34" charset="0"/>
              </a:rPr>
              <a:t>штрих-кодирования и </a:t>
            </a:r>
            <a:r>
              <a:rPr lang="en-US" altLang="ru-RU" sz="1700" b="1" dirty="0">
                <a:latin typeface="Century Gothic" panose="020B0502020202020204" pitchFamily="34" charset="0"/>
              </a:rPr>
              <a:t>RFID-</a:t>
            </a:r>
            <a:r>
              <a:rPr lang="ru-RU" altLang="ru-RU" sz="1700" b="1" dirty="0">
                <a:latin typeface="Century Gothic" panose="020B0502020202020204" pitchFamily="34" charset="0"/>
              </a:rPr>
              <a:t>меток</a:t>
            </a:r>
            <a:endParaRPr lang="ru-RU" altLang="ru-RU" sz="17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20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8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6387" name="Rectangle 30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92243"/>
            <a:ext cx="9144000" cy="1015663"/>
          </a:xfrm>
          <a:prstGeom prst="rect">
            <a:avLst/>
          </a:prstGeom>
          <a:noFill/>
          <a:ln>
            <a:noFill/>
          </a:ln>
          <a:extLst/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altLang="ru-RU" sz="2000" b="1" kern="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Преимущества, получаемые работниками образовательных учреждений и обучающимися от реализации проекта (продолжение)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1306513"/>
            <a:ext cx="9144000" cy="55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Aft>
                <a:spcPts val="1000"/>
              </a:spcAft>
              <a:buFontTx/>
              <a:buChar char="•"/>
            </a:pPr>
            <a:r>
              <a:rPr lang="ru-RU" altLang="ru-RU" sz="1800" dirty="0">
                <a:latin typeface="Century Gothic" panose="020B0502020202020204" pitchFamily="34" charset="0"/>
              </a:rPr>
              <a:t>  Возможность использования </a:t>
            </a:r>
            <a:r>
              <a:rPr lang="ru-RU" altLang="ru-RU" sz="1800" b="1" dirty="0">
                <a:latin typeface="Century Gothic" panose="020B0502020202020204" pitchFamily="34" charset="0"/>
              </a:rPr>
              <a:t>электронных пропусков </a:t>
            </a:r>
            <a:r>
              <a:rPr lang="ru-RU" altLang="ru-RU" sz="1800" dirty="0">
                <a:latin typeface="Century Gothic" panose="020B0502020202020204" pitchFamily="34" charset="0"/>
              </a:rPr>
              <a:t>обучающихся </a:t>
            </a:r>
            <a:r>
              <a:rPr lang="ru-RU" altLang="ru-RU" sz="1800" b="1" dirty="0">
                <a:latin typeface="Century Gothic" panose="020B0502020202020204" pitchFamily="34" charset="0"/>
              </a:rPr>
              <a:t>в качестве электронных читательских билетов</a:t>
            </a:r>
          </a:p>
          <a:p>
            <a:pPr algn="just">
              <a:spcAft>
                <a:spcPts val="1000"/>
              </a:spcAft>
              <a:buFontTx/>
              <a:buChar char="•"/>
            </a:pPr>
            <a:r>
              <a:rPr lang="ru-RU" altLang="ru-RU" sz="1800" dirty="0">
                <a:latin typeface="Century Gothic" panose="020B0502020202020204" pitchFamily="34" charset="0"/>
              </a:rPr>
              <a:t>  Возможность </a:t>
            </a:r>
            <a:r>
              <a:rPr lang="ru-RU" altLang="ru-RU" sz="1800" b="1" dirty="0">
                <a:latin typeface="Century Gothic" panose="020B0502020202020204" pitchFamily="34" charset="0"/>
              </a:rPr>
              <a:t>просмотра обучающимися и преподавателями с персональных ПК и электронных гаджетов электронного каталога и электронной библиотеки  </a:t>
            </a:r>
            <a:r>
              <a:rPr lang="ru-RU" altLang="ru-RU" sz="1800" dirty="0">
                <a:latin typeface="Century Gothic" panose="020B0502020202020204" pitchFamily="34" charset="0"/>
              </a:rPr>
              <a:t>(полнотекстовых электронных копий изданий) школы, в </a:t>
            </a:r>
            <a:r>
              <a:rPr lang="ru-RU" altLang="ru-RU" sz="1800" dirty="0" err="1">
                <a:latin typeface="Century Gothic" panose="020B0502020202020204" pitchFamily="34" charset="0"/>
              </a:rPr>
              <a:t>т.ч</a:t>
            </a:r>
            <a:r>
              <a:rPr lang="ru-RU" altLang="ru-RU" sz="1800" dirty="0">
                <a:latin typeface="Century Gothic" panose="020B0502020202020204" pitchFamily="34" charset="0"/>
              </a:rPr>
              <a:t>. в защищенном от копирования формате</a:t>
            </a:r>
          </a:p>
          <a:p>
            <a:pPr algn="just">
              <a:spcAft>
                <a:spcPts val="1000"/>
              </a:spcAft>
              <a:buFontTx/>
              <a:buChar char="•"/>
            </a:pPr>
            <a:r>
              <a:rPr lang="ru-RU" altLang="ru-RU" sz="1800" dirty="0">
                <a:latin typeface="Century Gothic" panose="020B0502020202020204" pitchFamily="34" charset="0"/>
              </a:rPr>
              <a:t>  Возможность </a:t>
            </a:r>
            <a:r>
              <a:rPr lang="ru-RU" altLang="ru-RU" sz="1800" b="1" dirty="0">
                <a:latin typeface="Century Gothic" panose="020B0502020202020204" pitchFamily="34" charset="0"/>
              </a:rPr>
              <a:t>формирования преподавателями подборок литературы </a:t>
            </a:r>
            <a:r>
              <a:rPr lang="ru-RU" altLang="ru-RU" sz="1800" dirty="0">
                <a:latin typeface="Century Gothic" panose="020B0502020202020204" pitchFamily="34" charset="0"/>
              </a:rPr>
              <a:t>в каталоге школьной библиотеки для обучающихся </a:t>
            </a:r>
            <a:r>
              <a:rPr lang="ru-RU" altLang="ru-RU" sz="1800" b="1" dirty="0">
                <a:latin typeface="Century Gothic" panose="020B0502020202020204" pitchFamily="34" charset="0"/>
              </a:rPr>
              <a:t>и их рассылки </a:t>
            </a:r>
            <a:r>
              <a:rPr lang="ru-RU" altLang="ru-RU" sz="1800" dirty="0">
                <a:latin typeface="Century Gothic" panose="020B0502020202020204" pitchFamily="34" charset="0"/>
              </a:rPr>
              <a:t>через личный кабинет в АБИС, в том числе на электронные почты  обучающихся</a:t>
            </a:r>
          </a:p>
          <a:p>
            <a:pPr algn="just">
              <a:spcAft>
                <a:spcPts val="1000"/>
              </a:spcAft>
              <a:buFontTx/>
              <a:buChar char="•"/>
            </a:pPr>
            <a:r>
              <a:rPr lang="ru-RU" altLang="ru-RU" sz="1800" dirty="0">
                <a:latin typeface="Century Gothic" panose="020B0502020202020204" pitchFamily="34" charset="0"/>
              </a:rPr>
              <a:t>  Возможность создания и хранения фонда </a:t>
            </a:r>
            <a:r>
              <a:rPr lang="ru-RU" altLang="ru-RU" sz="1800" b="1" dirty="0">
                <a:latin typeface="Century Gothic" panose="020B0502020202020204" pitchFamily="34" charset="0"/>
              </a:rPr>
              <a:t>индивидуальных работ обучающихся</a:t>
            </a:r>
            <a:r>
              <a:rPr lang="ru-RU" altLang="ru-RU" sz="1800" dirty="0">
                <a:latin typeface="Century Gothic" panose="020B0502020202020204" pitchFamily="34" charset="0"/>
              </a:rPr>
              <a:t>, в </a:t>
            </a:r>
            <a:r>
              <a:rPr lang="ru-RU" altLang="ru-RU" sz="1800" dirty="0" err="1">
                <a:latin typeface="Century Gothic" panose="020B0502020202020204" pitchFamily="34" charset="0"/>
              </a:rPr>
              <a:t>т.ч</a:t>
            </a:r>
            <a:r>
              <a:rPr lang="ru-RU" altLang="ru-RU" sz="1800" dirty="0">
                <a:latin typeface="Century Gothic" panose="020B0502020202020204" pitchFamily="34" charset="0"/>
              </a:rPr>
              <a:t>. совместно с другими образовательными учреждениями</a:t>
            </a:r>
          </a:p>
          <a:p>
            <a:pPr algn="just">
              <a:spcAft>
                <a:spcPts val="1000"/>
              </a:spcAft>
              <a:buFontTx/>
              <a:buChar char="•"/>
            </a:pPr>
            <a:r>
              <a:rPr lang="ru-RU" altLang="ru-RU" sz="1800" dirty="0">
                <a:latin typeface="Century Gothic" panose="020B0502020202020204" pitchFamily="34" charset="0"/>
              </a:rPr>
              <a:t>  Возможность создания и хранения </a:t>
            </a:r>
            <a:r>
              <a:rPr lang="ru-RU" altLang="ru-RU" sz="1800" b="1" dirty="0">
                <a:latin typeface="Century Gothic" panose="020B0502020202020204" pitchFamily="34" charset="0"/>
              </a:rPr>
              <a:t>фонда электронных образовательных ресурсов, </a:t>
            </a:r>
            <a:r>
              <a:rPr lang="ru-RU" altLang="ru-RU" sz="1800" b="1" dirty="0" smtClean="0">
                <a:latin typeface="Century Gothic" panose="020B0502020202020204" pitchFamily="34" charset="0"/>
              </a:rPr>
              <a:t>в </a:t>
            </a:r>
            <a:r>
              <a:rPr lang="ru-RU" altLang="ru-RU" sz="1800" b="1" dirty="0">
                <a:latin typeface="Century Gothic" panose="020B0502020202020204" pitchFamily="34" charset="0"/>
              </a:rPr>
              <a:t>т. ч. ресурсов дополнительного образования</a:t>
            </a:r>
          </a:p>
          <a:p>
            <a:pPr algn="just">
              <a:spcAft>
                <a:spcPts val="1000"/>
              </a:spcAft>
              <a:buFontTx/>
              <a:buChar char="•"/>
            </a:pPr>
            <a:r>
              <a:rPr lang="ru-RU" altLang="ru-RU" sz="1800" b="1" dirty="0">
                <a:latin typeface="Century Gothic" panose="020B0502020202020204" pitchFamily="34" charset="0"/>
              </a:rPr>
              <a:t>  Консультационная и техническая поддержка </a:t>
            </a:r>
            <a:r>
              <a:rPr lang="ru-RU" altLang="ru-RU" sz="1800" dirty="0">
                <a:latin typeface="Century Gothic" panose="020B0502020202020204" pitchFamily="34" charset="0"/>
              </a:rPr>
              <a:t>работы с АБИС «МАРК </a:t>
            </a:r>
            <a:r>
              <a:rPr lang="en-US" altLang="ru-RU" sz="1800" dirty="0">
                <a:latin typeface="Century Gothic" panose="020B0502020202020204" pitchFamily="34" charset="0"/>
              </a:rPr>
              <a:t>Cloud</a:t>
            </a:r>
            <a:r>
              <a:rPr lang="ru-RU" altLang="ru-RU" sz="1800" dirty="0">
                <a:latin typeface="Century Gothic" panose="020B0502020202020204" pitchFamily="34" charset="0"/>
              </a:rPr>
              <a:t>» специалистами ООО «НПО «ИНФОРМ-СИСТЕМА» с многолетним опытом общения с библиотекарями</a:t>
            </a:r>
          </a:p>
          <a:p>
            <a:pPr algn="just">
              <a:spcAft>
                <a:spcPts val="1000"/>
              </a:spcAft>
            </a:pPr>
            <a:r>
              <a:rPr lang="ru-RU" altLang="ru-RU" sz="1800" dirty="0">
                <a:latin typeface="Century Gothic" panose="020B0502020202020204" pitchFamily="34" charset="0"/>
              </a:rPr>
              <a:t>и др.</a:t>
            </a:r>
          </a:p>
        </p:txBody>
      </p:sp>
    </p:spTree>
    <p:extLst>
      <p:ext uri="{BB962C8B-B14F-4D97-AF65-F5344CB8AC3E}">
        <p14:creationId xmlns:p14="http://schemas.microsoft.com/office/powerpoint/2010/main" val="359926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8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7411" name="Rectangle 30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215076"/>
            <a:ext cx="9144000" cy="400110"/>
          </a:xfrm>
          <a:prstGeom prst="rect">
            <a:avLst/>
          </a:prstGeom>
          <a:noFill/>
          <a:ln>
            <a:noFill/>
          </a:ln>
          <a:extLst/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altLang="ru-RU" sz="2000" b="1" kern="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Преимущества, получаемые субъектом РФ от реализации проекта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3988" y="914400"/>
            <a:ext cx="8847137" cy="535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buFontTx/>
              <a:buChar char="•"/>
            </a:pPr>
            <a:r>
              <a:rPr lang="ru-RU" altLang="ru-RU" sz="1800" dirty="0">
                <a:latin typeface="Century Gothic" panose="020B0502020202020204" pitchFamily="34" charset="0"/>
              </a:rPr>
              <a:t>  Значительное </a:t>
            </a:r>
            <a:r>
              <a:rPr lang="ru-RU" altLang="ru-RU" sz="1800" b="1" dirty="0">
                <a:latin typeface="Century Gothic" panose="020B0502020202020204" pitchFamily="34" charset="0"/>
              </a:rPr>
              <a:t>повышение качества образования</a:t>
            </a:r>
            <a:r>
              <a:rPr lang="ru-RU" altLang="ru-RU" sz="1800" dirty="0">
                <a:latin typeface="Century Gothic" panose="020B0502020202020204" pitchFamily="34" charset="0"/>
              </a:rPr>
              <a:t> при получении обучающимися и преподавателями доступа к электронным ресурсам библиотек через Интернет даже при закрытой школе</a:t>
            </a:r>
          </a:p>
          <a:p>
            <a:pPr algn="just">
              <a:buFontTx/>
              <a:buChar char="•"/>
            </a:pPr>
            <a:endParaRPr lang="ru-RU" altLang="ru-RU" sz="1800" dirty="0">
              <a:latin typeface="Century Gothic" panose="020B0502020202020204" pitchFamily="34" charset="0"/>
            </a:endParaRPr>
          </a:p>
          <a:p>
            <a:pPr algn="just">
              <a:buFontTx/>
              <a:buChar char="•"/>
            </a:pPr>
            <a:r>
              <a:rPr lang="ru-RU" altLang="ru-RU" sz="1800" dirty="0">
                <a:latin typeface="Century Gothic" panose="020B0502020202020204" pitchFamily="34" charset="0"/>
              </a:rPr>
              <a:t>  Обеспечение в системе общего образования субъекта РФ </a:t>
            </a:r>
            <a:r>
              <a:rPr lang="ru-RU" altLang="ru-RU" sz="1800" b="1" dirty="0">
                <a:latin typeface="Century Gothic" panose="020B0502020202020204" pitchFamily="34" charset="0"/>
              </a:rPr>
              <a:t>выполнения требований </a:t>
            </a:r>
            <a:r>
              <a:rPr lang="ru-RU" altLang="ru-RU" sz="1800" b="1" dirty="0" err="1">
                <a:latin typeface="Century Gothic" panose="020B0502020202020204" pitchFamily="34" charset="0"/>
              </a:rPr>
              <a:t>импортозамещения</a:t>
            </a:r>
            <a:r>
              <a:rPr lang="ru-RU" altLang="ru-RU" sz="1800" b="1" dirty="0">
                <a:latin typeface="Century Gothic" panose="020B0502020202020204" pitchFamily="34" charset="0"/>
              </a:rPr>
              <a:t> и Концепции развития школьных информационно-библиотечных центров</a:t>
            </a:r>
          </a:p>
          <a:p>
            <a:pPr algn="just">
              <a:buFontTx/>
              <a:buChar char="•"/>
            </a:pPr>
            <a:endParaRPr lang="ru-RU" altLang="ru-RU" sz="1800" dirty="0">
              <a:latin typeface="Century Gothic" panose="020B0502020202020204" pitchFamily="34" charset="0"/>
            </a:endParaRPr>
          </a:p>
          <a:p>
            <a:pPr algn="just">
              <a:buFontTx/>
              <a:buChar char="•"/>
            </a:pPr>
            <a:r>
              <a:rPr lang="ru-RU" altLang="ru-RU" sz="1800" dirty="0">
                <a:latin typeface="Century Gothic" panose="020B0502020202020204" pitchFamily="34" charset="0"/>
              </a:rPr>
              <a:t>  </a:t>
            </a:r>
            <a:r>
              <a:rPr lang="ru-RU" altLang="ru-RU" sz="1800" b="1" dirty="0">
                <a:latin typeface="Century Gothic" panose="020B0502020202020204" pitchFamily="34" charset="0"/>
              </a:rPr>
              <a:t>Создание сводного каталога и объединенных электронных ресурсов </a:t>
            </a:r>
            <a:r>
              <a:rPr lang="ru-RU" altLang="ru-RU" sz="1800" dirty="0">
                <a:latin typeface="Century Gothic" panose="020B0502020202020204" pitchFamily="34" charset="0"/>
              </a:rPr>
              <a:t>библиотек общеобразовательных учреждений школ субъекта РФ </a:t>
            </a:r>
            <a:r>
              <a:rPr lang="ru-RU" altLang="ru-RU" sz="1800" b="1" dirty="0">
                <a:latin typeface="Century Gothic" panose="020B0502020202020204" pitchFamily="34" charset="0"/>
              </a:rPr>
              <a:t>с единой точкой входа</a:t>
            </a:r>
          </a:p>
          <a:p>
            <a:pPr algn="just">
              <a:buFontTx/>
              <a:buChar char="•"/>
            </a:pPr>
            <a:endParaRPr lang="ru-RU" altLang="ru-RU" sz="1800" dirty="0">
              <a:latin typeface="Century Gothic" panose="020B0502020202020204" pitchFamily="34" charset="0"/>
            </a:endParaRPr>
          </a:p>
          <a:p>
            <a:pPr algn="just">
              <a:buFontTx/>
              <a:buChar char="•"/>
            </a:pPr>
            <a:r>
              <a:rPr lang="ru-RU" altLang="ru-RU" sz="1800" dirty="0">
                <a:latin typeface="Century Gothic" panose="020B0502020202020204" pitchFamily="34" charset="0"/>
              </a:rPr>
              <a:t>  </a:t>
            </a:r>
            <a:r>
              <a:rPr lang="ru-RU" altLang="ru-RU" sz="1800" b="1" dirty="0">
                <a:latin typeface="Century Gothic" panose="020B0502020202020204" pitchFamily="34" charset="0"/>
              </a:rPr>
              <a:t>Автоматизация школьных библиотек, ранее не имевших АБИС</a:t>
            </a:r>
            <a:r>
              <a:rPr lang="ru-RU" altLang="ru-RU" sz="1800" dirty="0">
                <a:latin typeface="Century Gothic" panose="020B0502020202020204" pitchFamily="34" charset="0"/>
              </a:rPr>
              <a:t> и электронного каталога</a:t>
            </a:r>
          </a:p>
          <a:p>
            <a:pPr algn="just">
              <a:buFontTx/>
              <a:buChar char="•"/>
            </a:pPr>
            <a:endParaRPr lang="ru-RU" altLang="ru-RU" sz="1800" dirty="0">
              <a:latin typeface="Century Gothic" panose="020B0502020202020204" pitchFamily="34" charset="0"/>
            </a:endParaRPr>
          </a:p>
          <a:p>
            <a:pPr algn="just">
              <a:buFontTx/>
              <a:buChar char="•"/>
            </a:pPr>
            <a:r>
              <a:rPr lang="ru-RU" altLang="ru-RU" sz="1800" dirty="0">
                <a:latin typeface="Century Gothic" panose="020B0502020202020204" pitchFamily="34" charset="0"/>
              </a:rPr>
              <a:t>  Получение всеми общеобразовательными учреждениями в облачной сети </a:t>
            </a:r>
            <a:r>
              <a:rPr lang="ru-RU" altLang="ru-RU" sz="1800" b="1" dirty="0">
                <a:latin typeface="Century Gothic" panose="020B0502020202020204" pitchFamily="34" charset="0"/>
              </a:rPr>
              <a:t>новейших версий программного обеспечения и доступа к опциям, реализованным по просьбе отдельных библиотек</a:t>
            </a:r>
            <a:r>
              <a:rPr lang="ru-RU" altLang="ru-RU" sz="1800" dirty="0">
                <a:latin typeface="Century Gothic" panose="020B0502020202020204" pitchFamily="34" charset="0"/>
              </a:rPr>
              <a:t> – без необходимости переустановки ПО и в режиме реального времени</a:t>
            </a:r>
          </a:p>
        </p:txBody>
      </p:sp>
    </p:spTree>
    <p:extLst>
      <p:ext uri="{BB962C8B-B14F-4D97-AF65-F5344CB8AC3E}">
        <p14:creationId xmlns:p14="http://schemas.microsoft.com/office/powerpoint/2010/main" val="372578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8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8435" name="Rectangle 30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61188"/>
            <a:ext cx="9144000" cy="707886"/>
          </a:xfrm>
          <a:prstGeom prst="rect">
            <a:avLst/>
          </a:prstGeom>
          <a:noFill/>
          <a:ln>
            <a:noFill/>
          </a:ln>
          <a:extLst/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altLang="ru-RU" sz="2000" b="1" kern="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Преимущества, получаемые субъектом РФ от реализации проекта (продолжение)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53988" y="1218606"/>
            <a:ext cx="8847137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buFontTx/>
              <a:buChar char="•"/>
            </a:pPr>
            <a:r>
              <a:rPr lang="ru-RU" altLang="ru-RU" sz="1800" dirty="0">
                <a:latin typeface="Century Gothic" panose="020B0502020202020204" pitchFamily="34" charset="0"/>
              </a:rPr>
              <a:t>  Возможность </a:t>
            </a:r>
            <a:r>
              <a:rPr lang="ru-RU" altLang="ru-RU" sz="1800" b="1" dirty="0">
                <a:latin typeface="Century Gothic" panose="020B0502020202020204" pitchFamily="34" charset="0"/>
              </a:rPr>
              <a:t>централизованной закупки электронных изданий и их распространения</a:t>
            </a:r>
            <a:r>
              <a:rPr lang="ru-RU" altLang="ru-RU" sz="1800" dirty="0">
                <a:latin typeface="Century Gothic" panose="020B0502020202020204" pitchFamily="34" charset="0"/>
              </a:rPr>
              <a:t> во все общеобразовательные учреждения в облачной сети (то же – для нормативных и методических документов)</a:t>
            </a:r>
          </a:p>
          <a:p>
            <a:pPr algn="just">
              <a:buFontTx/>
              <a:buChar char="•"/>
            </a:pPr>
            <a:endParaRPr lang="ru-RU" altLang="ru-RU" sz="1800" dirty="0">
              <a:latin typeface="Century Gothic" panose="020B0502020202020204" pitchFamily="34" charset="0"/>
            </a:endParaRPr>
          </a:p>
          <a:p>
            <a:pPr algn="just">
              <a:buFontTx/>
              <a:buChar char="•"/>
            </a:pPr>
            <a:r>
              <a:rPr lang="ru-RU" altLang="ru-RU" sz="1800" dirty="0">
                <a:latin typeface="Century Gothic" panose="020B0502020202020204" pitchFamily="34" charset="0"/>
              </a:rPr>
              <a:t>  Возможность </a:t>
            </a:r>
            <a:r>
              <a:rPr lang="ru-RU" altLang="ru-RU" sz="1800" b="1" dirty="0">
                <a:latin typeface="Century Gothic" panose="020B0502020202020204" pitchFamily="34" charset="0"/>
              </a:rPr>
              <a:t>формирования региональных фондов индивидуальных работ обучающихся и электронных образовательных ресурсов</a:t>
            </a:r>
            <a:r>
              <a:rPr lang="ru-RU" altLang="ru-RU" sz="1800" dirty="0">
                <a:latin typeface="Century Gothic" panose="020B0502020202020204" pitchFamily="34" charset="0"/>
              </a:rPr>
              <a:t> (в </a:t>
            </a:r>
            <a:r>
              <a:rPr lang="ru-RU" altLang="ru-RU" sz="1800" dirty="0" err="1">
                <a:latin typeface="Century Gothic" panose="020B0502020202020204" pitchFamily="34" charset="0"/>
              </a:rPr>
              <a:t>т.ч</a:t>
            </a:r>
            <a:r>
              <a:rPr lang="ru-RU" altLang="ru-RU" sz="1800" dirty="0">
                <a:latin typeface="Century Gothic" panose="020B0502020202020204" pitchFamily="34" charset="0"/>
              </a:rPr>
              <a:t>. дополнительного образования)</a:t>
            </a:r>
          </a:p>
          <a:p>
            <a:pPr algn="just">
              <a:buFontTx/>
              <a:buChar char="•"/>
            </a:pPr>
            <a:endParaRPr lang="ru-RU" altLang="ru-RU" sz="1800" dirty="0">
              <a:latin typeface="Century Gothic" panose="020B0502020202020204" pitchFamily="34" charset="0"/>
            </a:endParaRPr>
          </a:p>
          <a:p>
            <a:pPr algn="just">
              <a:buFontTx/>
              <a:buChar char="•"/>
            </a:pPr>
            <a:r>
              <a:rPr lang="ru-RU" altLang="ru-RU" sz="1800" dirty="0">
                <a:latin typeface="Century Gothic" panose="020B0502020202020204" pitchFamily="34" charset="0"/>
              </a:rPr>
              <a:t>  Возможность ведения </a:t>
            </a:r>
            <a:r>
              <a:rPr lang="ru-RU" altLang="ru-RU" sz="1800" b="1" dirty="0">
                <a:latin typeface="Century Gothic" panose="020B0502020202020204" pitchFamily="34" charset="0"/>
              </a:rPr>
              <a:t>централизованной статистики</a:t>
            </a:r>
            <a:r>
              <a:rPr lang="ru-RU" altLang="ru-RU" sz="1800" dirty="0">
                <a:latin typeface="Century Gothic" panose="020B0502020202020204" pitchFamily="34" charset="0"/>
              </a:rPr>
              <a:t> работы библиотек общеобразовательных учреждений</a:t>
            </a:r>
          </a:p>
          <a:p>
            <a:pPr algn="just">
              <a:buFontTx/>
              <a:buChar char="•"/>
            </a:pPr>
            <a:endParaRPr lang="ru-RU" altLang="ru-RU" sz="1800" dirty="0">
              <a:latin typeface="Century Gothic" panose="020B0502020202020204" pitchFamily="34" charset="0"/>
            </a:endParaRPr>
          </a:p>
          <a:p>
            <a:pPr algn="just">
              <a:buFontTx/>
              <a:buChar char="•"/>
            </a:pPr>
            <a:r>
              <a:rPr lang="ru-RU" altLang="ru-RU" sz="1800" dirty="0">
                <a:latin typeface="Century Gothic" panose="020B0502020202020204" pitchFamily="34" charset="0"/>
              </a:rPr>
              <a:t>  </a:t>
            </a:r>
            <a:r>
              <a:rPr lang="ru-RU" altLang="ru-RU" sz="1800" b="1" dirty="0">
                <a:latin typeface="Century Gothic" panose="020B0502020202020204" pitchFamily="34" charset="0"/>
              </a:rPr>
              <a:t>Популяризация</a:t>
            </a:r>
            <a:r>
              <a:rPr lang="ru-RU" altLang="ru-RU" sz="1800" dirty="0">
                <a:latin typeface="Century Gothic" panose="020B0502020202020204" pitchFamily="34" charset="0"/>
              </a:rPr>
              <a:t> работы школьных библиотек и </a:t>
            </a:r>
            <a:r>
              <a:rPr lang="ru-RU" altLang="ru-RU" sz="1800" b="1" dirty="0">
                <a:latin typeface="Century Gothic" panose="020B0502020202020204" pitchFamily="34" charset="0"/>
              </a:rPr>
              <a:t>активизация взаимодействия </a:t>
            </a:r>
            <a:r>
              <a:rPr lang="ru-RU" altLang="ru-RU" sz="1800" dirty="0">
                <a:latin typeface="Century Gothic" panose="020B0502020202020204" pitchFamily="34" charset="0"/>
              </a:rPr>
              <a:t>школьных библиотек с обучающимися и их родителями</a:t>
            </a:r>
          </a:p>
          <a:p>
            <a:pPr algn="just">
              <a:buFontTx/>
              <a:buChar char="•"/>
            </a:pPr>
            <a:endParaRPr lang="ru-RU" altLang="ru-RU" sz="1800" dirty="0">
              <a:latin typeface="Century Gothic" panose="020B0502020202020204" pitchFamily="34" charset="0"/>
            </a:endParaRPr>
          </a:p>
          <a:p>
            <a:pPr algn="just">
              <a:buFontTx/>
              <a:buChar char="•"/>
            </a:pPr>
            <a:r>
              <a:rPr lang="ru-RU" altLang="ru-RU" sz="1800" dirty="0">
                <a:latin typeface="Century Gothic" panose="020B0502020202020204" pitchFamily="34" charset="0"/>
              </a:rPr>
              <a:t>  и др., в </a:t>
            </a:r>
            <a:r>
              <a:rPr lang="ru-RU" altLang="ru-RU" sz="1800" dirty="0" err="1">
                <a:latin typeface="Century Gothic" panose="020B0502020202020204" pitchFamily="34" charset="0"/>
              </a:rPr>
              <a:t>т.ч</a:t>
            </a:r>
            <a:r>
              <a:rPr lang="ru-RU" altLang="ru-RU" sz="1800" dirty="0">
                <a:latin typeface="Century Gothic" panose="020B0502020202020204" pitchFamily="34" charset="0"/>
              </a:rPr>
              <a:t>. за счет возможности реализации </a:t>
            </a:r>
            <a:r>
              <a:rPr lang="ru-RU" altLang="ru-RU" sz="1800" b="1" dirty="0">
                <a:latin typeface="Century Gothic" panose="020B0502020202020204" pitchFamily="34" charset="0"/>
              </a:rPr>
              <a:t>новых функций и сервисов </a:t>
            </a:r>
            <a:r>
              <a:rPr lang="ru-RU" altLang="ru-RU" sz="1800" dirty="0">
                <a:latin typeface="Century Gothic" panose="020B0502020202020204" pitchFamily="34" charset="0"/>
              </a:rPr>
              <a:t>(не только библиотечных) в АБИС «МАРК </a:t>
            </a:r>
            <a:r>
              <a:rPr lang="en-US" altLang="ru-RU" sz="1800" dirty="0">
                <a:latin typeface="Century Gothic" panose="020B0502020202020204" pitchFamily="34" charset="0"/>
              </a:rPr>
              <a:t>Cloud</a:t>
            </a:r>
            <a:r>
              <a:rPr lang="ru-RU" altLang="ru-RU" sz="1800" dirty="0">
                <a:latin typeface="Century Gothic" panose="020B0502020202020204" pitchFamily="34" charset="0"/>
              </a:rPr>
              <a:t>» без необходимости перепрограммирования системы</a:t>
            </a:r>
          </a:p>
        </p:txBody>
      </p:sp>
    </p:spTree>
    <p:extLst>
      <p:ext uri="{BB962C8B-B14F-4D97-AF65-F5344CB8AC3E}">
        <p14:creationId xmlns:p14="http://schemas.microsoft.com/office/powerpoint/2010/main" val="137418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12253"/>
            <a:ext cx="9144000" cy="400110"/>
          </a:xfrm>
          <a:noFill/>
        </p:spPr>
        <p:txBody>
          <a:bodyPr>
            <a:spAutoFit/>
          </a:bodyPr>
          <a:lstStyle/>
          <a:p>
            <a:pPr eaLnBrk="1" hangingPunct="1"/>
            <a:r>
              <a:rPr lang="ru-RU" altLang="ru-RU" sz="20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Затраты на формирование сети школьных библиотек</a:t>
            </a:r>
          </a:p>
        </p:txBody>
      </p:sp>
      <p:sp>
        <p:nvSpPr>
          <p:cNvPr id="22531" name="Rectangle 28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2532" name="Rectangle 30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4607580"/>
              </p:ext>
            </p:extLst>
          </p:nvPr>
        </p:nvGraphicFramePr>
        <p:xfrm>
          <a:off x="246063" y="889000"/>
          <a:ext cx="8655050" cy="22177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7525"/>
                <a:gridCol w="4327525"/>
              </a:tblGrid>
              <a:tr h="1847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Включение 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школьной</a:t>
                      </a: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библиотеки 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в сеть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в вычислительном облаке,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тыс. руб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. (в т.ч. перенос и интеграция </a:t>
                      </a:r>
                      <a:r>
                        <a:rPr lang="ru-RU" sz="2000" dirty="0" err="1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эл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. ресурсов)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1278" marR="131278" marT="182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Ежегодное абонентское 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обслуживание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(через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год после подключения),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тыс. руб.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1278" marR="131278" marT="182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7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1278" marR="131278" marT="182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1278" marR="131278" marT="1822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3405951"/>
            <a:ext cx="9144000" cy="400110"/>
          </a:xfrm>
          <a:prstGeom prst="rect">
            <a:avLst/>
          </a:prstGeom>
          <a:noFill/>
          <a:ln>
            <a:noFill/>
          </a:ln>
          <a:extLst/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altLang="ru-RU" sz="2000" b="1" kern="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Затраты на автоматизацию отдельной школьной библиотеки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2322930"/>
              </p:ext>
            </p:extLst>
          </p:nvPr>
        </p:nvGraphicFramePr>
        <p:xfrm>
          <a:off x="246063" y="3959225"/>
          <a:ext cx="8645526" cy="2200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1842"/>
                <a:gridCol w="2881842"/>
                <a:gridCol w="2881842"/>
              </a:tblGrid>
              <a:tr h="18471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Подключение к облачным сервисам,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тыс. руб.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1299" marR="131299" marT="1823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Перенос и интеграция электронных ресурсов, руб./запись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1299" marR="131299" marT="1823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Ежегодное абонентское </a:t>
                      </a: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обслуживание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(через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год после подключения),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тыс. руб.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1299" marR="131299" marT="1823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31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1299" marR="131299" marT="1823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от 0,2 до 1,5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1299" marR="131299" marT="1823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1299" marR="131299" marT="1823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59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8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23" name="Rectangle 30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830263"/>
          </a:xfrm>
          <a:prstGeom prst="rect">
            <a:avLst/>
          </a:prstGeom>
          <a:noFill/>
          <a:ln>
            <a:noFill/>
          </a:ln>
          <a:extLst/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altLang="ru-RU" sz="2400" b="1" kern="0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Требования Концепции развития школьных информационно-библиотечных центров</a:t>
            </a:r>
          </a:p>
        </p:txBody>
      </p:sp>
      <p:sp>
        <p:nvSpPr>
          <p:cNvPr id="30725" name="TextBox 4"/>
          <p:cNvSpPr txBox="1">
            <a:spLocks noChangeArrowheads="1"/>
          </p:cNvSpPr>
          <p:nvPr/>
        </p:nvSpPr>
        <p:spPr bwMode="auto">
          <a:xfrm>
            <a:off x="298450" y="912813"/>
            <a:ext cx="4416425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000000"/>
                </a:solidFill>
                <a:latin typeface="Century Gothic" panose="020B0502020202020204" pitchFamily="34" charset="0"/>
              </a:rPr>
              <a:t>«В части развития программного обеспечения школьных библиотек </a:t>
            </a:r>
            <a:r>
              <a:rPr lang="ru-RU" altLang="ru-RU" sz="18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необходимо</a:t>
            </a:r>
            <a:r>
              <a:rPr lang="ru-RU" altLang="ru-RU" sz="1800" dirty="0">
                <a:solidFill>
                  <a:srgbClr val="000000"/>
                </a:solidFill>
                <a:latin typeface="Century Gothic" panose="020B0502020202020204" pitchFamily="34" charset="0"/>
              </a:rPr>
              <a:t>: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000000"/>
                </a:solidFill>
                <a:latin typeface="Century Gothic" panose="020B0502020202020204" pitchFamily="34" charset="0"/>
              </a:rPr>
              <a:t>обеспечить доступ к </a:t>
            </a:r>
            <a:r>
              <a:rPr lang="ru-RU" altLang="ru-RU" sz="18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современным</a:t>
            </a:r>
            <a:r>
              <a:rPr lang="ru-RU" altLang="ru-RU" sz="1800" dirty="0">
                <a:solidFill>
                  <a:srgbClr val="000000"/>
                </a:solidFill>
                <a:latin typeface="Century Gothic" panose="020B0502020202020204" pitchFamily="34" charset="0"/>
              </a:rPr>
              <a:t> программным средствам работы с информацией, в том числе </a:t>
            </a:r>
            <a:r>
              <a:rPr lang="ru-RU" altLang="ru-RU" sz="18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основанным на облачных технологиях</a:t>
            </a:r>
            <a:r>
              <a:rPr lang="ru-RU" altLang="ru-RU" sz="1800" dirty="0">
                <a:solidFill>
                  <a:srgbClr val="000000"/>
                </a:solidFill>
                <a:latin typeface="Century Gothic" panose="020B0502020202020204" pitchFamily="34" charset="0"/>
              </a:rPr>
              <a:t>;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...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26" name="Прямоугольник 5"/>
          <p:cNvSpPr>
            <a:spLocks noChangeArrowheads="1"/>
          </p:cNvSpPr>
          <p:nvPr/>
        </p:nvSpPr>
        <p:spPr bwMode="auto">
          <a:xfrm>
            <a:off x="296863" y="3978275"/>
            <a:ext cx="8847137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На базе школьных библиотек должны</a:t>
            </a:r>
            <a:r>
              <a:rPr lang="ru-RU" altLang="ru-RU" sz="1800" dirty="0">
                <a:solidFill>
                  <a:srgbClr val="000000"/>
                </a:solidFill>
                <a:latin typeface="Century Gothic" panose="020B0502020202020204" pitchFamily="34" charset="0"/>
              </a:rPr>
              <a:t> получить широкое распространение </a:t>
            </a:r>
            <a:r>
              <a:rPr lang="ru-RU" altLang="ru-RU" sz="18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электронное обучение и дистанционные образовательные технологии</a:t>
            </a:r>
            <a:r>
              <a:rPr lang="ru-RU" altLang="ru-RU" sz="1800" dirty="0">
                <a:solidFill>
                  <a:srgbClr val="000000"/>
                </a:solidFill>
                <a:latin typeface="Century Gothic" panose="020B0502020202020204" pitchFamily="34" charset="0"/>
              </a:rPr>
              <a:t>, </a:t>
            </a:r>
            <a:r>
              <a:rPr lang="ru-RU" altLang="ru-RU" sz="18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поддержанные</a:t>
            </a:r>
            <a:r>
              <a:rPr lang="ru-RU" altLang="ru-RU" sz="1800" dirty="0">
                <a:solidFill>
                  <a:srgbClr val="000000"/>
                </a:solidFill>
                <a:latin typeface="Century Gothic" panose="020B0502020202020204" pitchFamily="34" charset="0"/>
              </a:rPr>
              <a:t> авторским информационно-образовательным </a:t>
            </a:r>
            <a:r>
              <a:rPr lang="ru-RU" altLang="ru-RU" sz="18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контентом</a:t>
            </a:r>
            <a:r>
              <a:rPr lang="ru-RU" altLang="ru-RU" sz="1800" dirty="0">
                <a:solidFill>
                  <a:srgbClr val="000000"/>
                </a:solidFill>
                <a:latin typeface="Century Gothic" panose="020B0502020202020204" pitchFamily="34" charset="0"/>
              </a:rPr>
              <a:t>.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Для поддержки процессов библиотечного обслуживания должно</a:t>
            </a:r>
            <a:r>
              <a:rPr lang="ru-RU" altLang="ru-RU" sz="1800" dirty="0">
                <a:solidFill>
                  <a:srgbClr val="000000"/>
                </a:solidFill>
                <a:latin typeface="Century Gothic" panose="020B0502020202020204" pitchFamily="34" charset="0"/>
              </a:rPr>
              <a:t> быть создано </a:t>
            </a:r>
            <a:r>
              <a:rPr lang="ru-RU" altLang="ru-RU" sz="18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облачное программное обеспечение</a:t>
            </a:r>
            <a:r>
              <a:rPr lang="ru-RU" altLang="ru-RU" sz="1800" dirty="0">
                <a:solidFill>
                  <a:srgbClr val="000000"/>
                </a:solidFill>
                <a:latin typeface="Century Gothic" panose="020B0502020202020204" pitchFamily="34" charset="0"/>
              </a:rPr>
              <a:t>, включающее </a:t>
            </a:r>
            <a:r>
              <a:rPr lang="ru-RU" altLang="ru-RU" sz="18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централизованный электронный каталог</a:t>
            </a:r>
            <a:r>
              <a:rPr lang="ru-RU" altLang="ru-RU" sz="18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ru-RU" altLang="ru-RU" sz="18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и автоматизированную информационно-библиотечную систему </a:t>
            </a:r>
            <a:r>
              <a:rPr lang="ru-RU" altLang="ru-RU" sz="1800" dirty="0">
                <a:solidFill>
                  <a:srgbClr val="000000"/>
                </a:solidFill>
                <a:latin typeface="Century Gothic" panose="020B0502020202020204" pitchFamily="34" charset="0"/>
              </a:rPr>
              <a:t>с возможностью планирования, комплектования, резервирования ресурсов и отслеживания их возврата»</a:t>
            </a:r>
          </a:p>
        </p:txBody>
      </p:sp>
      <p:pic>
        <p:nvPicPr>
          <p:cNvPr id="3072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" r="4045" b="61281"/>
          <a:stretch>
            <a:fillRect/>
          </a:stretch>
        </p:blipFill>
        <p:spPr bwMode="auto">
          <a:xfrm>
            <a:off x="4940300" y="1062038"/>
            <a:ext cx="4100513" cy="237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12169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63500"/>
            <a:ext cx="9144000" cy="830263"/>
          </a:xfrm>
          <a:noFill/>
        </p:spPr>
        <p:txBody>
          <a:bodyPr>
            <a:spAutoFit/>
          </a:bodyPr>
          <a:lstStyle/>
          <a:p>
            <a:pPr eaLnBrk="1" hangingPunct="1"/>
            <a:r>
              <a:rPr lang="ru-RU" altLang="ru-RU" sz="2400" b="1">
                <a:latin typeface="Century Gothic" panose="020B0502020202020204" pitchFamily="34" charset="0"/>
                <a:cs typeface="Times New Roman" panose="02020603050405020304" pitchFamily="18" charset="0"/>
              </a:rPr>
              <a:t>Основные проблемы, решаемые при формировании библиотечных сетей</a:t>
            </a:r>
          </a:p>
        </p:txBody>
      </p:sp>
      <p:sp>
        <p:nvSpPr>
          <p:cNvPr id="28675" name="Rectangle 28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76" name="Rectangle 30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677" name="Text Box 24"/>
          <p:cNvSpPr txBox="1">
            <a:spLocks noChangeArrowheads="1"/>
          </p:cNvSpPr>
          <p:nvPr/>
        </p:nvSpPr>
        <p:spPr bwMode="auto">
          <a:xfrm>
            <a:off x="127000" y="1138238"/>
            <a:ext cx="8805863" cy="549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ts val="600"/>
              </a:spcAft>
            </a:pPr>
            <a:r>
              <a:rPr lang="ru-RU" altLang="ru-RU" sz="180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Значительные </a:t>
            </a:r>
            <a:r>
              <a:rPr lang="ru-RU" altLang="ru-RU" sz="1800" b="1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различия в состоянии автоматизации</a:t>
            </a:r>
            <a:r>
              <a:rPr lang="ru-RU" altLang="ru-RU" sz="180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библиотек образовательных учреждений </a:t>
            </a:r>
          </a:p>
          <a:p>
            <a:pPr algn="just" eaLnBrk="1" hangingPunct="1">
              <a:spcBef>
                <a:spcPct val="0"/>
              </a:spcBef>
              <a:spcAft>
                <a:spcPts val="600"/>
              </a:spcAft>
            </a:pPr>
            <a:r>
              <a:rPr lang="ru-RU" altLang="ru-RU" sz="180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Большое </a:t>
            </a:r>
            <a:r>
              <a:rPr lang="ru-RU" altLang="ru-RU" sz="1800" b="1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разнообразие применяемых средств автоматизации</a:t>
            </a:r>
          </a:p>
          <a:p>
            <a:pPr algn="just" eaLnBrk="1" hangingPunct="1">
              <a:spcBef>
                <a:spcPct val="0"/>
              </a:spcBef>
              <a:spcAft>
                <a:spcPts val="600"/>
              </a:spcAft>
            </a:pPr>
            <a:r>
              <a:rPr lang="ru-RU" altLang="ru-RU" sz="180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Значительные </a:t>
            </a:r>
            <a:r>
              <a:rPr lang="ru-RU" altLang="ru-RU" sz="1800" b="1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различия в активности библиотекарей</a:t>
            </a:r>
            <a:r>
              <a:rPr lang="ru-RU" altLang="ru-RU" sz="180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по освоению АБИС</a:t>
            </a:r>
          </a:p>
          <a:p>
            <a:pPr algn="just" eaLnBrk="1" hangingPunct="1">
              <a:spcBef>
                <a:spcPct val="0"/>
              </a:spcBef>
              <a:spcAft>
                <a:spcPts val="600"/>
              </a:spcAft>
            </a:pPr>
            <a:r>
              <a:rPr lang="ru-RU" altLang="ru-RU" sz="1800" b="1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Недостаточные возможности библиотекаря </a:t>
            </a:r>
            <a:r>
              <a:rPr lang="ru-RU" altLang="ru-RU" sz="180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по внедрению новых технологий в образовательном процессе</a:t>
            </a:r>
          </a:p>
          <a:p>
            <a:pPr algn="just" eaLnBrk="1" hangingPunct="1">
              <a:spcBef>
                <a:spcPct val="0"/>
              </a:spcBef>
              <a:spcAft>
                <a:spcPts val="600"/>
              </a:spcAft>
            </a:pPr>
            <a:r>
              <a:rPr lang="ru-RU" altLang="ru-RU" sz="180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Работа с АБИС с </a:t>
            </a:r>
            <a:r>
              <a:rPr lang="ru-RU" altLang="ru-RU" sz="1800" b="1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использованием неверных и неэффективных методических решений</a:t>
            </a:r>
            <a:r>
              <a:rPr lang="ru-RU" altLang="ru-RU" sz="180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. </a:t>
            </a:r>
            <a:r>
              <a:rPr lang="ru-RU" altLang="ru-RU" sz="1800" b="1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Устоявшаяся привычка </a:t>
            </a:r>
            <a:r>
              <a:rPr lang="ru-RU" altLang="ru-RU" sz="180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к таким решениям</a:t>
            </a:r>
          </a:p>
          <a:p>
            <a:pPr algn="just" eaLnBrk="1" hangingPunct="1">
              <a:spcBef>
                <a:spcPct val="0"/>
              </a:spcBef>
              <a:spcAft>
                <a:spcPts val="600"/>
              </a:spcAft>
            </a:pPr>
            <a:r>
              <a:rPr lang="ru-RU" altLang="ru-RU" sz="1800" b="1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Низкое качество </a:t>
            </a:r>
            <a:r>
              <a:rPr lang="ru-RU" altLang="ru-RU" sz="180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накопленных библиотечных </a:t>
            </a:r>
            <a:r>
              <a:rPr lang="ru-RU" altLang="ru-RU" sz="1800" b="1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ресурсов</a:t>
            </a:r>
          </a:p>
          <a:p>
            <a:pPr algn="just" eaLnBrk="1" hangingPunct="1">
              <a:spcBef>
                <a:spcPct val="0"/>
              </a:spcBef>
              <a:spcAft>
                <a:spcPts val="600"/>
              </a:spcAft>
            </a:pPr>
            <a:r>
              <a:rPr lang="ru-RU" altLang="ru-RU" sz="180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Трудоемкость переноса </a:t>
            </a:r>
            <a:r>
              <a:rPr lang="ru-RU" altLang="ru-RU" sz="1800" b="1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данных из унаследованных АБИС из-за их несогласованности и большого числа ошибок</a:t>
            </a:r>
          </a:p>
          <a:p>
            <a:pPr algn="just" eaLnBrk="1" hangingPunct="1">
              <a:spcBef>
                <a:spcPct val="0"/>
              </a:spcBef>
              <a:spcAft>
                <a:spcPts val="600"/>
              </a:spcAft>
            </a:pPr>
            <a:r>
              <a:rPr lang="ru-RU" altLang="ru-RU" sz="180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Обеспечение </a:t>
            </a:r>
            <a:r>
              <a:rPr lang="ru-RU" altLang="ru-RU" sz="1800" b="1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методической поддержки </a:t>
            </a:r>
            <a:r>
              <a:rPr lang="ru-RU" altLang="ru-RU" sz="180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библиотечной сети. Слабое взаимодействие с методическим центром сети</a:t>
            </a:r>
          </a:p>
          <a:p>
            <a:pPr algn="just" eaLnBrk="1" hangingPunct="1">
              <a:spcBef>
                <a:spcPct val="0"/>
              </a:spcBef>
              <a:spcAft>
                <a:spcPts val="600"/>
              </a:spcAft>
            </a:pPr>
            <a:r>
              <a:rPr lang="ru-RU" altLang="ru-RU" sz="180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Обеспечение </a:t>
            </a:r>
            <a:r>
              <a:rPr lang="ru-RU" altLang="ru-RU" sz="1800" b="1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согласованного формирования и использования общих информационных ресурсов</a:t>
            </a:r>
            <a:r>
              <a:rPr lang="ru-RU" altLang="ru-RU" sz="180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библиотечной сети</a:t>
            </a:r>
          </a:p>
          <a:p>
            <a:pPr algn="just" eaLnBrk="1" hangingPunct="1">
              <a:spcBef>
                <a:spcPct val="0"/>
              </a:spcBef>
              <a:spcAft>
                <a:spcPts val="600"/>
              </a:spcAft>
            </a:pPr>
            <a:r>
              <a:rPr lang="ru-RU" altLang="ru-RU" sz="180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Реализация </a:t>
            </a:r>
            <a:r>
              <a:rPr lang="ru-RU" altLang="ru-RU" sz="1800" b="1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взаимодействия с региональными образовательными ИС</a:t>
            </a:r>
          </a:p>
        </p:txBody>
      </p:sp>
    </p:spTree>
    <p:extLst>
      <p:ext uri="{BB962C8B-B14F-4D97-AF65-F5344CB8AC3E}">
        <p14:creationId xmlns:p14="http://schemas.microsoft.com/office/powerpoint/2010/main" val="13506019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8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747" name="Rectangle 30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61545"/>
            <a:ext cx="9144000" cy="830997"/>
          </a:xfrm>
          <a:prstGeom prst="rect">
            <a:avLst/>
          </a:prstGeom>
          <a:noFill/>
          <a:ln>
            <a:noFill/>
          </a:ln>
          <a:extLst/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altLang="ru-RU" sz="2400" b="1" kern="0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Ресурсы удаленной методической поддержки пользователей АБИС «МАРК </a:t>
            </a:r>
            <a:r>
              <a:rPr lang="en-US" altLang="ru-RU" sz="2400" b="1" kern="0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Cloud</a:t>
            </a:r>
            <a:r>
              <a:rPr lang="ru-RU" altLang="ru-RU" sz="2400" b="1" kern="0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1749" name="Прямоугольник 7"/>
          <p:cNvSpPr>
            <a:spLocks noChangeArrowheads="1"/>
          </p:cNvSpPr>
          <p:nvPr/>
        </p:nvSpPr>
        <p:spPr bwMode="auto">
          <a:xfrm>
            <a:off x="187325" y="1117600"/>
            <a:ext cx="8669338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Видеоуроки</a:t>
            </a:r>
            <a:r>
              <a:rPr lang="ru-RU" altLang="ru-RU" sz="20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 по работе с системой (пополняются):</a:t>
            </a:r>
            <a:br>
              <a:rPr lang="ru-RU" altLang="ru-RU" sz="2000" b="1" dirty="0">
                <a:solidFill>
                  <a:srgbClr val="000000"/>
                </a:solidFill>
                <a:latin typeface="Century Gothic" panose="020B0502020202020204" pitchFamily="34" charset="0"/>
              </a:rPr>
            </a:br>
            <a:r>
              <a:rPr lang="ru-RU" altLang="ru-RU" sz="2000" b="1" dirty="0">
                <a:solidFill>
                  <a:srgbClr val="000000"/>
                </a:solidFill>
                <a:latin typeface="Century Gothic" panose="020B0502020202020204" pitchFamily="34" charset="0"/>
              </a:rPr>
              <a:t/>
            </a:r>
            <a:br>
              <a:rPr lang="ru-RU" altLang="ru-RU" sz="2000" b="1" dirty="0">
                <a:solidFill>
                  <a:srgbClr val="000000"/>
                </a:solidFill>
                <a:latin typeface="Century Gothic" panose="020B0502020202020204" pitchFamily="34" charset="0"/>
              </a:rPr>
            </a:br>
            <a:r>
              <a:rPr lang="ru-RU" altLang="ru-RU" sz="2000" b="1" dirty="0">
                <a:solidFill>
                  <a:srgbClr val="000000"/>
                </a:solidFill>
                <a:latin typeface="Century Gothic" panose="020B0502020202020204" pitchFamily="34" charset="0"/>
                <a:hlinkClick r:id="rId4"/>
              </a:rPr>
              <a:t>http://www.informsystema.ru/node/160</a:t>
            </a:r>
            <a:endParaRPr lang="ru-RU" altLang="ru-RU" sz="20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0000"/>
                </a:solidFill>
                <a:latin typeface="Century Gothic" panose="020B0502020202020204" pitchFamily="34" charset="0"/>
              </a:rPr>
              <a:t/>
            </a:r>
            <a:br>
              <a:rPr lang="ru-RU" altLang="ru-RU" sz="2000" b="1" dirty="0">
                <a:solidFill>
                  <a:srgbClr val="000000"/>
                </a:solidFill>
                <a:latin typeface="Century Gothic" panose="020B0502020202020204" pitchFamily="34" charset="0"/>
              </a:rPr>
            </a:br>
            <a:r>
              <a:rPr lang="ru-RU" altLang="ru-RU" sz="20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Пользовательские инструкции по работе с системой:</a:t>
            </a:r>
            <a:br>
              <a:rPr lang="ru-RU" altLang="ru-RU" sz="2000" b="1" dirty="0">
                <a:solidFill>
                  <a:srgbClr val="000000"/>
                </a:solidFill>
                <a:latin typeface="Century Gothic" panose="020B0502020202020204" pitchFamily="34" charset="0"/>
              </a:rPr>
            </a:br>
            <a:r>
              <a:rPr lang="ru-RU" altLang="ru-RU" sz="2000" b="1" dirty="0">
                <a:solidFill>
                  <a:srgbClr val="000000"/>
                </a:solidFill>
                <a:latin typeface="Century Gothic" panose="020B0502020202020204" pitchFamily="34" charset="0"/>
              </a:rPr>
              <a:t/>
            </a:r>
            <a:br>
              <a:rPr lang="ru-RU" altLang="ru-RU" sz="2000" b="1" dirty="0">
                <a:solidFill>
                  <a:srgbClr val="000000"/>
                </a:solidFill>
                <a:latin typeface="Century Gothic" panose="020B0502020202020204" pitchFamily="34" charset="0"/>
              </a:rPr>
            </a:br>
            <a:r>
              <a:rPr lang="ru-RU" altLang="ru-RU" sz="2000" b="1" dirty="0">
                <a:solidFill>
                  <a:srgbClr val="000000"/>
                </a:solidFill>
                <a:latin typeface="Century Gothic" panose="020B0502020202020204" pitchFamily="34" charset="0"/>
                <a:hlinkClick r:id="rId5"/>
              </a:rPr>
              <a:t>http://www.informsystema.ru/sites/default/files/documents/MARCCloud-QuickStartGuide1-160629.pdf</a:t>
            </a:r>
            <a:endParaRPr lang="ru-RU" altLang="ru-RU" sz="20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0000"/>
                </a:solidFill>
                <a:latin typeface="Century Gothic" panose="020B0502020202020204" pitchFamily="34" charset="0"/>
              </a:rPr>
              <a:t/>
            </a:r>
            <a:br>
              <a:rPr lang="ru-RU" altLang="ru-RU" sz="2000" b="1" dirty="0">
                <a:solidFill>
                  <a:srgbClr val="000000"/>
                </a:solidFill>
                <a:latin typeface="Century Gothic" panose="020B0502020202020204" pitchFamily="34" charset="0"/>
              </a:rPr>
            </a:br>
            <a:r>
              <a:rPr lang="ru-RU" altLang="ru-RU" sz="2000" b="1" dirty="0">
                <a:solidFill>
                  <a:srgbClr val="000000"/>
                </a:solidFill>
                <a:latin typeface="Century Gothic" panose="020B0502020202020204" pitchFamily="34" charset="0"/>
                <a:hlinkClick r:id="rId6"/>
              </a:rPr>
              <a:t>http://www.informsystema.ru/sites/default/files/documents/MARCCloud-MetodInstr1-160609.pdf</a:t>
            </a:r>
            <a:endParaRPr lang="ru-RU" altLang="ru-RU" sz="20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20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Форум поддержки пользователей: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20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ru-RU" altLang="ru-RU" sz="2000" b="1" dirty="0">
                <a:solidFill>
                  <a:srgbClr val="000000"/>
                </a:solidFill>
                <a:latin typeface="Century Gothic" panose="020B0502020202020204" pitchFamily="34" charset="0"/>
                <a:hlinkClick r:id="rId7"/>
              </a:rPr>
              <a:t>http://forum.informsystema.ru/</a:t>
            </a:r>
            <a:endParaRPr lang="ru-RU" altLang="ru-RU" sz="20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4917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Прямоугольник 18"/>
          <p:cNvSpPr>
            <a:spLocks noChangeArrowheads="1"/>
          </p:cNvSpPr>
          <p:nvPr/>
        </p:nvSpPr>
        <p:spPr bwMode="auto">
          <a:xfrm>
            <a:off x="215900" y="3635754"/>
            <a:ext cx="89281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Дмитрий </a:t>
            </a:r>
            <a:r>
              <a:rPr lang="ru-RU" altLang="ru-RU" sz="2000" b="1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Чикичев</a:t>
            </a:r>
            <a:r>
              <a:rPr lang="ru-RU" altLang="ru-RU" sz="20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 (руководитель отдела маркетинга и внедрения)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Тел.: +7 </a:t>
            </a:r>
            <a:r>
              <a:rPr lang="ru-RU" altLang="ru-RU" sz="2000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909 166-49-39</a:t>
            </a:r>
            <a:endParaRPr lang="ru-RU" altLang="ru-RU" sz="20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ru-RU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Skype:</a:t>
            </a:r>
            <a:r>
              <a:rPr lang="ru-RU" altLang="ru-RU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altLang="ru-RU" sz="2000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dm.chik</a:t>
            </a:r>
            <a:endParaRPr lang="en-US" altLang="ru-RU" sz="20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ru-RU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E-mail: dnc@informsystema.ru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ru-RU" altLang="ru-RU" sz="20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Горячая линия</a:t>
            </a:r>
            <a:r>
              <a:rPr lang="en-US" altLang="ru-RU" sz="20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ru-RU" altLang="ru-RU" sz="20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поддержки пользователей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000000"/>
                </a:solidFill>
                <a:latin typeface="Century Gothic" panose="020B0502020202020204" pitchFamily="34" charset="0"/>
              </a:rPr>
              <a:t>Тел.: +7 499 789-45-55</a:t>
            </a:r>
          </a:p>
        </p:txBody>
      </p:sp>
      <p:pic>
        <p:nvPicPr>
          <p:cNvPr id="26627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725" y="1407306"/>
            <a:ext cx="1366838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Прямоугольник 6"/>
          <p:cNvSpPr>
            <a:spLocks noChangeArrowheads="1"/>
          </p:cNvSpPr>
          <p:nvPr/>
        </p:nvSpPr>
        <p:spPr bwMode="auto">
          <a:xfrm>
            <a:off x="0" y="1819954"/>
            <a:ext cx="77057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3600" b="1" i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БЛАГОДАРЮ </a:t>
            </a:r>
            <a:r>
              <a:rPr lang="ru-RU" altLang="ru-RU" sz="3600" b="1" i="1" dirty="0">
                <a:solidFill>
                  <a:schemeClr val="tx2"/>
                </a:solidFill>
                <a:latin typeface="Century Gothic" panose="020B0502020202020204" pitchFamily="34" charset="0"/>
              </a:rPr>
              <a:t>ЗА ВНИМАНИЕ !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ru-RU" altLang="ru-RU" sz="1800" i="1" u="sng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/>
      <p:bldP spid="266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4280"/>
            <a:ext cx="9144000" cy="461665"/>
          </a:xfrm>
          <a:noFill/>
        </p:spPr>
        <p:txBody>
          <a:bodyPr>
            <a:spAutoFit/>
          </a:bodyPr>
          <a:lstStyle/>
          <a:p>
            <a:pPr eaLnBrk="1" hangingPunct="1"/>
            <a:r>
              <a:rPr lang="ru-RU" altLang="ru-RU" sz="2400" b="1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Предлагаемые решения</a:t>
            </a:r>
          </a:p>
        </p:txBody>
      </p:sp>
      <p:sp>
        <p:nvSpPr>
          <p:cNvPr id="6147" name="Rectangle 28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48" name="Rectangle 30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149" name="Text Box 24"/>
          <p:cNvSpPr txBox="1">
            <a:spLocks noChangeArrowheads="1"/>
          </p:cNvSpPr>
          <p:nvPr/>
        </p:nvSpPr>
        <p:spPr bwMode="auto">
          <a:xfrm>
            <a:off x="68263" y="558800"/>
            <a:ext cx="8997950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indent="457200"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altLang="ru-RU" sz="1800" dirty="0">
                <a:latin typeface="Century Gothic" panose="020B0502020202020204" pitchFamily="34" charset="0"/>
                <a:cs typeface="Times New Roman" panose="02020603050405020304" pitchFamily="18" charset="0"/>
              </a:rPr>
              <a:t>Автоматизация школьных библиотек на основе </a:t>
            </a:r>
            <a:r>
              <a:rPr lang="ru-RU" altLang="ru-RU" sz="18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облачных сервисов АБИС нового поколения «МАРК </a:t>
            </a:r>
            <a:r>
              <a:rPr lang="en-US" altLang="ru-RU" sz="18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Cloud</a:t>
            </a:r>
            <a:r>
              <a:rPr lang="ru-RU" altLang="ru-RU" sz="18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»</a:t>
            </a:r>
          </a:p>
          <a:p>
            <a:pPr algn="just" eaLnBrk="1" hangingPunct="1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altLang="ru-RU" sz="1800" dirty="0">
                <a:latin typeface="Century Gothic" panose="020B0502020202020204" pitchFamily="34" charset="0"/>
                <a:cs typeface="Times New Roman" panose="02020603050405020304" pitchFamily="18" charset="0"/>
              </a:rPr>
              <a:t>Создание </a:t>
            </a:r>
            <a:r>
              <a:rPr lang="ru-RU" altLang="ru-RU" sz="18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региональных сетей</a:t>
            </a:r>
            <a:r>
              <a:rPr lang="ru-RU" altLang="ru-RU" sz="1800" dirty="0">
                <a:latin typeface="Century Gothic" panose="020B0502020202020204" pitchFamily="34" charset="0"/>
                <a:cs typeface="Times New Roman" panose="02020603050405020304" pitchFamily="18" charset="0"/>
              </a:rPr>
              <a:t> школьных библиотек и </a:t>
            </a:r>
            <a:r>
              <a:rPr lang="ru-RU" altLang="ru-RU" sz="18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объединенных электронных библиотечных ресурсов</a:t>
            </a:r>
            <a:r>
              <a:rPr lang="ru-RU" altLang="ru-RU" sz="1800" dirty="0">
                <a:latin typeface="Century Gothic" panose="020B0502020202020204" pitchFamily="34" charset="0"/>
                <a:cs typeface="Times New Roman" panose="02020603050405020304" pitchFamily="18" charset="0"/>
              </a:rPr>
              <a:t> на основе АБИС «МАРК </a:t>
            </a:r>
            <a:r>
              <a:rPr lang="en-US" altLang="ru-RU" sz="1800" dirty="0">
                <a:latin typeface="Century Gothic" panose="020B0502020202020204" pitchFamily="34" charset="0"/>
                <a:cs typeface="Times New Roman" panose="02020603050405020304" pitchFamily="18" charset="0"/>
              </a:rPr>
              <a:t>Cloud</a:t>
            </a:r>
            <a:r>
              <a:rPr lang="ru-RU" altLang="ru-RU" sz="1800" dirty="0">
                <a:latin typeface="Century Gothic" panose="020B0502020202020204" pitchFamily="34" charset="0"/>
                <a:cs typeface="Times New Roman" panose="02020603050405020304" pitchFamily="18" charset="0"/>
              </a:rPr>
              <a:t>»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</a:pPr>
            <a:r>
              <a:rPr lang="ru-RU" altLang="ru-RU" sz="1800" b="1" i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Ключевые характеристики технологии:</a:t>
            </a:r>
          </a:p>
          <a:p>
            <a:pPr lvl="1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1800" i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тонкий </a:t>
            </a:r>
            <a:r>
              <a:rPr lang="en-US" altLang="ru-RU" sz="1800" i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web-</a:t>
            </a:r>
            <a:r>
              <a:rPr lang="ru-RU" altLang="ru-RU" sz="1800" i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клиент;</a:t>
            </a:r>
          </a:p>
          <a:p>
            <a:pPr lvl="1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1800" dirty="0">
                <a:latin typeface="Century Gothic" panose="020B0502020202020204" pitchFamily="34" charset="0"/>
                <a:cs typeface="Times New Roman" panose="02020603050405020304" pitchFamily="18" charset="0"/>
              </a:rPr>
              <a:t>использование </a:t>
            </a:r>
            <a:r>
              <a:rPr lang="ru-RU" altLang="ru-RU" sz="1800" i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облачных</a:t>
            </a:r>
            <a:r>
              <a:rPr lang="ru-RU" altLang="ru-RU" sz="1800" dirty="0">
                <a:latin typeface="Century Gothic" panose="020B0502020202020204" pitchFamily="34" charset="0"/>
                <a:cs typeface="Times New Roman" panose="02020603050405020304" pitchFamily="18" charset="0"/>
              </a:rPr>
              <a:t> вычислительных технологий;</a:t>
            </a:r>
          </a:p>
          <a:p>
            <a:pPr lvl="1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1800" i="1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многоплатформенность</a:t>
            </a:r>
            <a:r>
              <a:rPr lang="ru-RU" altLang="ru-RU" sz="1800" i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;</a:t>
            </a:r>
          </a:p>
          <a:p>
            <a:pPr lvl="1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1800" i="1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мультиформатность</a:t>
            </a:r>
            <a:r>
              <a:rPr lang="ru-RU" altLang="ru-RU" sz="1800" i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;</a:t>
            </a:r>
          </a:p>
          <a:p>
            <a:pPr lvl="1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1800" dirty="0">
                <a:latin typeface="Century Gothic" panose="020B0502020202020204" pitchFamily="34" charset="0"/>
                <a:cs typeface="Times New Roman" panose="02020603050405020304" pitchFamily="18" charset="0"/>
              </a:rPr>
              <a:t>встроенная </a:t>
            </a:r>
            <a:r>
              <a:rPr lang="ru-RU" altLang="ru-RU" sz="1800" i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электронная библиотека</a:t>
            </a:r>
            <a:r>
              <a:rPr lang="ru-RU" altLang="ru-RU" sz="1800" dirty="0">
                <a:latin typeface="Century Gothic" panose="020B0502020202020204" pitchFamily="34" charset="0"/>
                <a:cs typeface="Times New Roman" panose="02020603050405020304" pitchFamily="18" charset="0"/>
              </a:rPr>
              <a:t> с развитыми средствами управления правами на контент;</a:t>
            </a:r>
          </a:p>
          <a:p>
            <a:pPr lvl="1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1800" dirty="0">
                <a:latin typeface="Century Gothic" panose="020B0502020202020204" pitchFamily="34" charset="0"/>
                <a:cs typeface="Times New Roman" panose="02020603050405020304" pitchFamily="18" charset="0"/>
              </a:rPr>
              <a:t>интегрируемость АБИС в информационно-образовательные среды;</a:t>
            </a:r>
          </a:p>
          <a:p>
            <a:pPr lvl="1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1800" dirty="0">
                <a:latin typeface="Century Gothic" panose="020B0502020202020204" pitchFamily="34" charset="0"/>
                <a:cs typeface="Times New Roman" panose="02020603050405020304" pitchFamily="18" charset="0"/>
              </a:rPr>
              <a:t>прозрачность интегральных ресурсов библиотечной сети для органов управления образованием;</a:t>
            </a:r>
          </a:p>
          <a:p>
            <a:pPr lvl="1"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1800" i="1" dirty="0">
                <a:latin typeface="Century Gothic" panose="020B0502020202020204" pitchFamily="34" charset="0"/>
              </a:rPr>
              <a:t>масштабируемость и гибкая </a:t>
            </a:r>
            <a:r>
              <a:rPr lang="ru-RU" altLang="ru-RU" sz="1800" i="1" dirty="0" err="1">
                <a:latin typeface="Century Gothic" panose="020B0502020202020204" pitchFamily="34" charset="0"/>
              </a:rPr>
              <a:t>конфигурируемость</a:t>
            </a:r>
            <a:r>
              <a:rPr lang="ru-RU" altLang="ru-RU" sz="1800" i="1" dirty="0">
                <a:latin typeface="Century Gothic" panose="020B0502020202020204" pitchFamily="34" charset="0"/>
              </a:rPr>
              <a:t>.</a:t>
            </a:r>
            <a:r>
              <a:rPr lang="ru-RU" altLang="ru-RU" sz="1800" dirty="0">
                <a:latin typeface="Century Gothic" panose="020B0502020202020204" pitchFamily="34" charset="0"/>
              </a:rPr>
              <a:t> Широкие возможности для адаптации системы к условиям применения для каждого узла сети без изменения программного ядра.</a:t>
            </a:r>
            <a:endParaRPr lang="ru-RU" altLang="ru-RU" sz="18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07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1588"/>
            <a:ext cx="9144000" cy="461963"/>
          </a:xfrm>
          <a:noFill/>
        </p:spPr>
        <p:txBody>
          <a:bodyPr>
            <a:spAutoFit/>
          </a:bodyPr>
          <a:lstStyle/>
          <a:p>
            <a:pPr eaLnBrk="1" hangingPunct="1"/>
            <a:r>
              <a:rPr lang="ru-RU" altLang="ru-RU" sz="2400" b="1">
                <a:latin typeface="Century Gothic" panose="020B0502020202020204" pitchFamily="34" charset="0"/>
                <a:cs typeface="Times New Roman" panose="02020603050405020304" pitchFamily="18" charset="0"/>
              </a:rPr>
              <a:t>Основные типовые функциональные возможности</a:t>
            </a:r>
          </a:p>
        </p:txBody>
      </p:sp>
      <p:sp>
        <p:nvSpPr>
          <p:cNvPr id="6147" name="Rectangle 28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8" name="Rectangle 30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9" name="Text Box 24"/>
          <p:cNvSpPr txBox="1">
            <a:spLocks noChangeArrowheads="1"/>
          </p:cNvSpPr>
          <p:nvPr/>
        </p:nvSpPr>
        <p:spPr bwMode="auto">
          <a:xfrm>
            <a:off x="111125" y="890588"/>
            <a:ext cx="8921750" cy="534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200"/>
              </a:spcAft>
            </a:pPr>
            <a:r>
              <a:rPr lang="ru-RU" altLang="ru-RU" sz="1600" i="1">
                <a:solidFill>
                  <a:srgbClr val="000000"/>
                </a:solidFill>
                <a:latin typeface="Century Gothic" panose="020B0502020202020204" pitchFamily="34" charset="0"/>
              </a:rPr>
              <a:t>Каталогизация</a:t>
            </a:r>
            <a:r>
              <a:rPr lang="ru-RU" altLang="ru-RU" sz="1600">
                <a:solidFill>
                  <a:srgbClr val="000000"/>
                </a:solidFill>
                <a:latin typeface="Century Gothic" panose="020B0502020202020204" pitchFamily="34" charset="0"/>
              </a:rPr>
              <a:t>.</a:t>
            </a:r>
            <a:endParaRPr lang="en-US" altLang="ru-RU" sz="160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200"/>
              </a:spcAft>
            </a:pPr>
            <a:r>
              <a:rPr lang="ru-RU" altLang="ru-RU" sz="160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Поддержка </a:t>
            </a:r>
            <a:r>
              <a:rPr lang="ru-RU" altLang="ru-RU" sz="1600" i="1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форматов семейства MARC</a:t>
            </a:r>
            <a:r>
              <a:rPr lang="ru-RU" altLang="ru-RU" sz="160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 (схемы данных в составе типовой конфигурации).</a:t>
            </a:r>
          </a:p>
          <a:p>
            <a:pPr eaLnBrk="1" hangingPunct="1">
              <a:spcBef>
                <a:spcPct val="0"/>
              </a:spcBef>
              <a:spcAft>
                <a:spcPts val="200"/>
              </a:spcAft>
            </a:pPr>
            <a:r>
              <a:rPr lang="ru-RU" altLang="ru-RU" sz="1600" i="1">
                <a:solidFill>
                  <a:srgbClr val="000000"/>
                </a:solidFill>
                <a:latin typeface="Century Gothic" panose="020B0502020202020204" pitchFamily="34" charset="0"/>
              </a:rPr>
              <a:t>Учет фонда </a:t>
            </a:r>
            <a:r>
              <a:rPr lang="ru-RU" altLang="ru-RU" sz="1600">
                <a:solidFill>
                  <a:srgbClr val="000000"/>
                </a:solidFill>
                <a:latin typeface="Century Gothic" panose="020B0502020202020204" pitchFamily="34" charset="0"/>
              </a:rPr>
              <a:t>(в соответствии с нормативными документами по учету литературы).</a:t>
            </a:r>
          </a:p>
          <a:p>
            <a:pPr eaLnBrk="1" hangingPunct="1">
              <a:spcBef>
                <a:spcPct val="0"/>
              </a:spcBef>
              <a:spcAft>
                <a:spcPts val="200"/>
              </a:spcAft>
            </a:pPr>
            <a:r>
              <a:rPr lang="ru-RU" altLang="ru-RU" sz="1600" i="1">
                <a:solidFill>
                  <a:srgbClr val="000000"/>
                </a:solidFill>
                <a:latin typeface="Century Gothic" panose="020B0502020202020204" pitchFamily="34" charset="0"/>
              </a:rPr>
              <a:t>Информационный поиск</a:t>
            </a:r>
            <a:r>
              <a:rPr lang="ru-RU" altLang="ru-RU" sz="1600">
                <a:solidFill>
                  <a:srgbClr val="000000"/>
                </a:solidFill>
                <a:latin typeface="Century Gothic" panose="020B0502020202020204" pitchFamily="34" charset="0"/>
              </a:rPr>
              <a:t> (в том числе, с учетом морфологии).</a:t>
            </a:r>
            <a:endParaRPr lang="ru-RU" altLang="ru-RU" sz="1600" i="1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200"/>
              </a:spcAft>
            </a:pPr>
            <a:r>
              <a:rPr lang="ru-RU" altLang="ru-RU" sz="1600" i="1">
                <a:solidFill>
                  <a:srgbClr val="000000"/>
                </a:solidFill>
                <a:latin typeface="Century Gothic" panose="020B0502020202020204" pitchFamily="34" charset="0"/>
              </a:rPr>
              <a:t>Систематизация</a:t>
            </a:r>
            <a:r>
              <a:rPr lang="ru-RU" altLang="ru-RU" sz="1600">
                <a:solidFill>
                  <a:srgbClr val="000000"/>
                </a:solidFill>
                <a:latin typeface="Century Gothic" panose="020B0502020202020204" pitchFamily="34" charset="0"/>
              </a:rPr>
              <a:t> (ведение справочников, классификаторов, тезаурусов; индексирование и рубрицирование информационных ресурсов).</a:t>
            </a:r>
          </a:p>
          <a:p>
            <a:pPr eaLnBrk="1" hangingPunct="1">
              <a:spcBef>
                <a:spcPct val="0"/>
              </a:spcBef>
              <a:spcAft>
                <a:spcPts val="200"/>
              </a:spcAft>
            </a:pPr>
            <a:r>
              <a:rPr lang="ru-RU" altLang="ru-RU" sz="1600" i="1">
                <a:solidFill>
                  <a:srgbClr val="000000"/>
                </a:solidFill>
                <a:latin typeface="Century Gothic" panose="020B0502020202020204" pitchFamily="34" charset="0"/>
              </a:rPr>
              <a:t>Электронная библиотека </a:t>
            </a:r>
            <a:r>
              <a:rPr lang="ru-RU" altLang="ru-RU" sz="1600">
                <a:solidFill>
                  <a:srgbClr val="000000"/>
                </a:solidFill>
                <a:latin typeface="Century Gothic" panose="020B0502020202020204" pitchFamily="34" charset="0"/>
              </a:rPr>
              <a:t>(с управлением правами на электронный контент, защищенным режимом его представления и полнотекстовым поиском)</a:t>
            </a:r>
            <a:r>
              <a:rPr lang="ru-RU" altLang="ru-RU" sz="1600" i="1">
                <a:solidFill>
                  <a:srgbClr val="000000"/>
                </a:solidFill>
                <a:latin typeface="Century Gothic" panose="020B0502020202020204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spcAft>
                <a:spcPts val="200"/>
              </a:spcAft>
            </a:pPr>
            <a:r>
              <a:rPr lang="ru-RU" altLang="ru-RU" sz="1600" i="1">
                <a:solidFill>
                  <a:srgbClr val="000000"/>
                </a:solidFill>
                <a:latin typeface="Century Gothic" panose="020B0502020202020204" pitchFamily="34" charset="0"/>
              </a:rPr>
              <a:t>Поддержка информационного обслуживания</a:t>
            </a:r>
            <a:r>
              <a:rPr lang="ru-RU" altLang="ru-RU" sz="1600">
                <a:solidFill>
                  <a:srgbClr val="000000"/>
                </a:solidFill>
                <a:latin typeface="Century Gothic" panose="020B0502020202020204" pitchFamily="34" charset="0"/>
              </a:rPr>
              <a:t> (прием и выполнение читательских заказов).</a:t>
            </a:r>
          </a:p>
          <a:p>
            <a:pPr eaLnBrk="1" hangingPunct="1">
              <a:spcBef>
                <a:spcPct val="0"/>
              </a:spcBef>
              <a:spcAft>
                <a:spcPts val="200"/>
              </a:spcAft>
            </a:pPr>
            <a:r>
              <a:rPr lang="ru-RU" altLang="ru-RU" sz="1600">
                <a:solidFill>
                  <a:srgbClr val="000000"/>
                </a:solidFill>
                <a:latin typeface="Century Gothic" panose="020B0502020202020204" pitchFamily="34" charset="0"/>
              </a:rPr>
              <a:t>Поддержка процессов на </a:t>
            </a:r>
            <a:r>
              <a:rPr lang="ru-RU" altLang="ru-RU" sz="1600" i="1">
                <a:solidFill>
                  <a:srgbClr val="000000"/>
                </a:solidFill>
                <a:latin typeface="Century Gothic" panose="020B0502020202020204" pitchFamily="34" charset="0"/>
              </a:rPr>
              <a:t>пункте книговыдачи и книгохранилище</a:t>
            </a:r>
            <a:r>
              <a:rPr lang="ru-RU" altLang="ru-RU" sz="1600">
                <a:solidFill>
                  <a:srgbClr val="000000"/>
                </a:solidFill>
                <a:latin typeface="Century Gothic" panose="020B0502020202020204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spcAft>
                <a:spcPts val="200"/>
              </a:spcAft>
            </a:pPr>
            <a:r>
              <a:rPr lang="ru-RU" altLang="ru-RU" sz="1600" i="1">
                <a:solidFill>
                  <a:srgbClr val="000000"/>
                </a:solidFill>
                <a:latin typeface="Century Gothic" panose="020B0502020202020204" pitchFamily="34" charset="0"/>
              </a:rPr>
              <a:t>Импорт и экспорт каталожных данных</a:t>
            </a:r>
            <a:r>
              <a:rPr lang="ru-RU" altLang="ru-RU" sz="1600">
                <a:solidFill>
                  <a:srgbClr val="000000"/>
                </a:solidFill>
                <a:latin typeface="Century Gothic" panose="020B0502020202020204" pitchFamily="34" charset="0"/>
              </a:rPr>
              <a:t> в форматах </a:t>
            </a:r>
            <a:r>
              <a:rPr lang="en-US" altLang="ru-RU" sz="1600">
                <a:solidFill>
                  <a:srgbClr val="000000"/>
                </a:solidFill>
                <a:latin typeface="Century Gothic" panose="020B0502020202020204" pitchFamily="34" charset="0"/>
              </a:rPr>
              <a:t>MARC (RUSMARC, MARC21 </a:t>
            </a:r>
            <a:r>
              <a:rPr lang="ru-RU" altLang="ru-RU" sz="1600">
                <a:solidFill>
                  <a:srgbClr val="000000"/>
                </a:solidFill>
                <a:latin typeface="Century Gothic" panose="020B0502020202020204" pitchFamily="34" charset="0"/>
              </a:rPr>
              <a:t>в бинарном и </a:t>
            </a:r>
            <a:r>
              <a:rPr lang="en-US" altLang="ru-RU" sz="1600">
                <a:solidFill>
                  <a:srgbClr val="000000"/>
                </a:solidFill>
                <a:latin typeface="Century Gothic" panose="020B0502020202020204" pitchFamily="34" charset="0"/>
              </a:rPr>
              <a:t>XML-</a:t>
            </a:r>
            <a:r>
              <a:rPr lang="ru-RU" altLang="ru-RU" sz="1600">
                <a:solidFill>
                  <a:srgbClr val="000000"/>
                </a:solidFill>
                <a:latin typeface="Century Gothic" panose="020B0502020202020204" pitchFamily="34" charset="0"/>
              </a:rPr>
              <a:t>представлении и разных кодировках)</a:t>
            </a:r>
            <a:r>
              <a:rPr lang="en-US" altLang="ru-RU" sz="1600">
                <a:solidFill>
                  <a:srgbClr val="000000"/>
                </a:solidFill>
                <a:latin typeface="Century Gothic" panose="020B0502020202020204" pitchFamily="34" charset="0"/>
              </a:rPr>
              <a:t>.</a:t>
            </a:r>
            <a:endParaRPr lang="ru-RU" altLang="ru-RU" sz="160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200"/>
              </a:spcAft>
            </a:pPr>
            <a:r>
              <a:rPr lang="ru-RU" altLang="ru-RU" sz="1600" i="1">
                <a:solidFill>
                  <a:srgbClr val="000000"/>
                </a:solidFill>
                <a:latin typeface="Century Gothic" panose="020B0502020202020204" pitchFamily="34" charset="0"/>
              </a:rPr>
              <a:t>Учет пользователей</a:t>
            </a:r>
            <a:r>
              <a:rPr lang="ru-RU" altLang="ru-RU" sz="1600">
                <a:solidFill>
                  <a:srgbClr val="000000"/>
                </a:solidFill>
                <a:latin typeface="Century Gothic" panose="020B0502020202020204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spcAft>
                <a:spcPts val="200"/>
              </a:spcAft>
            </a:pPr>
            <a:r>
              <a:rPr lang="ru-RU" altLang="ru-RU" sz="1600" i="1">
                <a:solidFill>
                  <a:srgbClr val="000000"/>
                </a:solidFill>
                <a:latin typeface="Century Gothic" panose="020B0502020202020204" pitchFamily="34" charset="0"/>
              </a:rPr>
              <a:t>Учет книгообеспеченности учебного процесса.</a:t>
            </a:r>
          </a:p>
          <a:p>
            <a:pPr eaLnBrk="1" hangingPunct="1">
              <a:spcBef>
                <a:spcPct val="0"/>
              </a:spcBef>
              <a:spcAft>
                <a:spcPts val="200"/>
              </a:spcAft>
            </a:pPr>
            <a:r>
              <a:rPr lang="ru-RU" altLang="ru-RU" sz="1600">
                <a:solidFill>
                  <a:srgbClr val="000000"/>
                </a:solidFill>
                <a:latin typeface="Century Gothic" panose="020B0502020202020204" pitchFamily="34" charset="0"/>
              </a:rPr>
              <a:t>Сервисы </a:t>
            </a:r>
            <a:r>
              <a:rPr lang="ru-RU" altLang="ru-RU" sz="1600" i="1">
                <a:solidFill>
                  <a:srgbClr val="000000"/>
                </a:solidFill>
                <a:latin typeface="Century Gothic" panose="020B0502020202020204" pitchFamily="34" charset="0"/>
              </a:rPr>
              <a:t>личного кабинета</a:t>
            </a:r>
            <a:r>
              <a:rPr lang="ru-RU" altLang="ru-RU" sz="1600">
                <a:solidFill>
                  <a:srgbClr val="000000"/>
                </a:solidFill>
                <a:latin typeface="Century Gothic" panose="020B0502020202020204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spcAft>
                <a:spcPts val="200"/>
              </a:spcAft>
            </a:pPr>
            <a:r>
              <a:rPr lang="ru-RU" altLang="ru-RU" sz="1600" i="1">
                <a:solidFill>
                  <a:srgbClr val="000000"/>
                </a:solidFill>
                <a:latin typeface="Century Gothic" panose="020B0502020202020204" pitchFamily="34" charset="0"/>
              </a:rPr>
              <a:t>Самозапись</a:t>
            </a:r>
            <a:r>
              <a:rPr lang="ru-RU" altLang="ru-RU" sz="1600">
                <a:solidFill>
                  <a:srgbClr val="000000"/>
                </a:solidFill>
                <a:latin typeface="Century Gothic" panose="020B0502020202020204" pitchFamily="34" charset="0"/>
              </a:rPr>
              <a:t> читателя.</a:t>
            </a:r>
          </a:p>
          <a:p>
            <a:pPr eaLnBrk="1" hangingPunct="1">
              <a:spcBef>
                <a:spcPct val="0"/>
              </a:spcBef>
              <a:spcAft>
                <a:spcPts val="200"/>
              </a:spcAft>
            </a:pPr>
            <a:r>
              <a:rPr lang="ru-RU" altLang="ru-RU" sz="1600" i="1">
                <a:solidFill>
                  <a:srgbClr val="000000"/>
                </a:solidFill>
                <a:latin typeface="Century Gothic" panose="020B0502020202020204" pitchFamily="34" charset="0"/>
              </a:rPr>
              <a:t>Журналирование</a:t>
            </a:r>
            <a:r>
              <a:rPr lang="ru-RU" altLang="ru-RU" sz="1600">
                <a:solidFill>
                  <a:srgbClr val="000000"/>
                </a:solidFill>
                <a:latin typeface="Century Gothic" panose="020B0502020202020204" pitchFamily="34" charset="0"/>
              </a:rPr>
              <a:t> операций с каталогами, справочниками и всех процессов.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738188"/>
          </a:xfrm>
          <a:noFill/>
        </p:spPr>
        <p:txBody>
          <a:bodyPr>
            <a:spAutoFit/>
          </a:bodyPr>
          <a:lstStyle/>
          <a:p>
            <a:pPr eaLnBrk="1" hangingPunct="1"/>
            <a:r>
              <a:rPr lang="ru-RU" altLang="ru-RU" sz="2400" b="1">
                <a:latin typeface="Century Gothic" panose="020B0502020202020204" pitchFamily="34" charset="0"/>
                <a:cs typeface="Times New Roman" panose="02020603050405020304" pitchFamily="18" charset="0"/>
              </a:rPr>
              <a:t>Основные типовые функциональные возможности</a:t>
            </a:r>
            <a:br>
              <a:rPr lang="ru-RU" altLang="ru-RU" sz="2400" b="1"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ru-RU" altLang="ru-RU" sz="1800" b="1">
                <a:latin typeface="Century Gothic" panose="020B0502020202020204" pitchFamily="34" charset="0"/>
                <a:cs typeface="Times New Roman" panose="02020603050405020304" pitchFamily="18" charset="0"/>
              </a:rPr>
              <a:t>(продолжение)</a:t>
            </a:r>
          </a:p>
        </p:txBody>
      </p:sp>
      <p:sp>
        <p:nvSpPr>
          <p:cNvPr id="7171" name="Rectangle 28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2" name="Rectangle 30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3" name="Text Box 24"/>
          <p:cNvSpPr txBox="1">
            <a:spLocks noChangeArrowheads="1"/>
          </p:cNvSpPr>
          <p:nvPr/>
        </p:nvSpPr>
        <p:spPr bwMode="auto">
          <a:xfrm>
            <a:off x="111125" y="990600"/>
            <a:ext cx="8921750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ru-RU" altLang="ru-RU" sz="160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Анализ информационно-библиотечных процессов и формирование разнообразных </a:t>
            </a:r>
            <a:r>
              <a:rPr lang="ru-RU" altLang="ru-RU" sz="1600" i="1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отчетов </a:t>
            </a:r>
            <a:r>
              <a:rPr lang="ru-RU" altLang="ru-RU" sz="160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(в соответствии с ГОСТ и иными нормативными документами). 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z="160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Поддержка </a:t>
            </a:r>
            <a:r>
              <a:rPr lang="ru-RU" altLang="ru-RU" sz="1600" i="1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межсистемного взаимодействия.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z="1600">
                <a:solidFill>
                  <a:srgbClr val="000000"/>
                </a:solidFill>
                <a:latin typeface="Century Gothic" panose="020B0502020202020204" pitchFamily="34" charset="0"/>
              </a:rPr>
              <a:t>Выполнение </a:t>
            </a:r>
            <a:r>
              <a:rPr lang="ru-RU" altLang="ru-RU" sz="1600" i="1">
                <a:solidFill>
                  <a:srgbClr val="000000"/>
                </a:solidFill>
                <a:latin typeface="Century Gothic" panose="020B0502020202020204" pitchFamily="34" charset="0"/>
              </a:rPr>
              <a:t>фоновых задач</a:t>
            </a:r>
            <a:r>
              <a:rPr lang="ru-RU" altLang="ru-RU" sz="1600">
                <a:solidFill>
                  <a:srgbClr val="000000"/>
                </a:solidFill>
                <a:latin typeface="Century Gothic" panose="020B0502020202020204" pitchFamily="34" charset="0"/>
              </a:rPr>
              <a:t> (рассылка уведомлений, индексирование, удаление неактуальных данных и т.д.).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sz="1600" i="1">
                <a:solidFill>
                  <a:srgbClr val="000000"/>
                </a:solidFill>
                <a:latin typeface="Century Gothic" panose="020B0502020202020204" pitchFamily="34" charset="0"/>
              </a:rPr>
              <a:t>Администрирование. Управление конфигурацией</a:t>
            </a:r>
            <a:r>
              <a:rPr lang="ru-RU" altLang="ru-RU" sz="1600">
                <a:solidFill>
                  <a:srgbClr val="000000"/>
                </a:solidFill>
                <a:latin typeface="Century Gothic" panose="020B0502020202020204" pitchFamily="34" charset="0"/>
              </a:rPr>
              <a:t> системы:</a:t>
            </a: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600">
                <a:solidFill>
                  <a:srgbClr val="000000"/>
                </a:solidFill>
                <a:latin typeface="Century Gothic" panose="020B0502020202020204" pitchFamily="34" charset="0"/>
              </a:rPr>
              <a:t>функциональные роли, определяющие права доступа к ресурсами и сервисам АБИС;</a:t>
            </a: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600">
                <a:solidFill>
                  <a:srgbClr val="000000"/>
                </a:solidFill>
                <a:latin typeface="Century Gothic" panose="020B0502020202020204" pitchFamily="34" charset="0"/>
              </a:rPr>
              <a:t>пользовательские интерфейсы;</a:t>
            </a: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60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структура организации с типизацией ее узлов, к которым относятся разные группы пользователей;</a:t>
            </a: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60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модели информационных объектов (каталогов, справочников, реестра пользователей, реестров данных);</a:t>
            </a: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60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модели автоматизируемых процессов и отчетов;</a:t>
            </a: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60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модели фоновых задач;</a:t>
            </a: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60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перечисления;</a:t>
            </a: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60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генераторы уникальных значений;</a:t>
            </a: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60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общесистемные настройки;</a:t>
            </a: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60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скрипты, расширяющие функции типовых модулей ядра;</a:t>
            </a: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60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импорт/экспорт конфигурации.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30263"/>
          </a:xfrm>
          <a:noFill/>
        </p:spPr>
        <p:txBody>
          <a:bodyPr>
            <a:spAutoFit/>
          </a:bodyPr>
          <a:lstStyle/>
          <a:p>
            <a:pPr eaLnBrk="1" hangingPunct="1"/>
            <a:r>
              <a:rPr lang="ru-RU" altLang="ru-RU" sz="2400" b="1">
                <a:latin typeface="Century Gothic" panose="020B0502020202020204" pitchFamily="34" charset="0"/>
                <a:cs typeface="Times New Roman" panose="02020603050405020304" pitchFamily="18" charset="0"/>
              </a:rPr>
              <a:t>Основные функциональные возможности: </a:t>
            </a:r>
            <a:br>
              <a:rPr lang="ru-RU" altLang="ru-RU" sz="2400" b="1"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ru-RU" altLang="ru-RU" sz="2400" b="1">
                <a:latin typeface="Century Gothic" panose="020B0502020202020204" pitchFamily="34" charset="0"/>
                <a:cs typeface="Times New Roman" panose="02020603050405020304" pitchFamily="18" charset="0"/>
              </a:rPr>
              <a:t>электронная библиотека</a:t>
            </a:r>
          </a:p>
        </p:txBody>
      </p:sp>
      <p:sp>
        <p:nvSpPr>
          <p:cNvPr id="8195" name="Rectangle 28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6" name="Rectangle 30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197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49" b="3333"/>
          <a:stretch>
            <a:fillRect/>
          </a:stretch>
        </p:blipFill>
        <p:spPr bwMode="auto">
          <a:xfrm>
            <a:off x="374650" y="854075"/>
            <a:ext cx="8370888" cy="590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30263"/>
          </a:xfrm>
          <a:noFill/>
        </p:spPr>
        <p:txBody>
          <a:bodyPr>
            <a:spAutoFit/>
          </a:bodyPr>
          <a:lstStyle/>
          <a:p>
            <a:pPr eaLnBrk="1" hangingPunct="1"/>
            <a:r>
              <a:rPr lang="ru-RU" altLang="ru-RU" sz="2400" b="1">
                <a:latin typeface="Century Gothic" panose="020B0502020202020204" pitchFamily="34" charset="0"/>
                <a:cs typeface="Times New Roman" panose="02020603050405020304" pitchFamily="18" charset="0"/>
              </a:rPr>
              <a:t>Основные функциональные возможности: </a:t>
            </a:r>
            <a:br>
              <a:rPr lang="ru-RU" altLang="ru-RU" sz="2400" b="1"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ru-RU" altLang="ru-RU" sz="2400" b="1">
                <a:latin typeface="Century Gothic" panose="020B0502020202020204" pitchFamily="34" charset="0"/>
                <a:cs typeface="Times New Roman" panose="02020603050405020304" pitchFamily="18" charset="0"/>
              </a:rPr>
              <a:t>электронная библиотека </a:t>
            </a:r>
            <a:r>
              <a:rPr lang="ru-RU" altLang="ru-RU" sz="2000" b="1">
                <a:latin typeface="Century Gothic" panose="020B0502020202020204" pitchFamily="34" charset="0"/>
                <a:cs typeface="Times New Roman" panose="02020603050405020304" pitchFamily="18" charset="0"/>
              </a:rPr>
              <a:t>(продолжение)</a:t>
            </a:r>
          </a:p>
        </p:txBody>
      </p:sp>
      <p:sp>
        <p:nvSpPr>
          <p:cNvPr id="9219" name="Rectangle 28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20" name="Rectangle 30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221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1444625"/>
            <a:ext cx="3208338" cy="533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3" y="1058863"/>
            <a:ext cx="7853362" cy="468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8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43" name="Rectangle 30"/>
          <p:cNvSpPr>
            <a:spLocks noChangeArrowheads="1"/>
          </p:cNvSpPr>
          <p:nvPr/>
        </p:nvSpPr>
        <p:spPr bwMode="auto">
          <a:xfrm>
            <a:off x="0" y="3295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830263"/>
          </a:xfrm>
          <a:prstGeom prst="rect">
            <a:avLst/>
          </a:prstGeom>
          <a:noFill/>
          <a:ln>
            <a:noFill/>
          </a:ln>
          <a:extLst/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altLang="ru-RU" sz="2400" b="1" kern="0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Подсистема учета </a:t>
            </a:r>
            <a:r>
              <a:rPr lang="ru-RU" altLang="ru-RU" sz="2400" b="1" kern="0" dirty="0" err="1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книгообеспеченности</a:t>
            </a:r>
            <a:r>
              <a:rPr lang="ru-RU" altLang="ru-RU" sz="2400" b="1" kern="0" dirty="0">
                <a:solidFill>
                  <a:srgbClr val="00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учебного процесса</a:t>
            </a:r>
          </a:p>
        </p:txBody>
      </p:sp>
      <p:pic>
        <p:nvPicPr>
          <p:cNvPr id="10245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7" t="18880" r="19872" b="3105"/>
          <a:stretch>
            <a:fillRect/>
          </a:stretch>
        </p:blipFill>
        <p:spPr bwMode="auto">
          <a:xfrm>
            <a:off x="223838" y="833438"/>
            <a:ext cx="5834062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Рисунок 1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22" b="39236"/>
          <a:stretch>
            <a:fillRect/>
          </a:stretch>
        </p:blipFill>
        <p:spPr bwMode="auto">
          <a:xfrm>
            <a:off x="2443163" y="4051300"/>
            <a:ext cx="6578600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4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5008</TotalTime>
  <Words>1641</Words>
  <Application>Microsoft Office PowerPoint</Application>
  <PresentationFormat>Экран (4:3)</PresentationFormat>
  <Paragraphs>215</Paragraphs>
  <Slides>32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9" baseType="lpstr">
      <vt:lpstr>Arial</vt:lpstr>
      <vt:lpstr>Calibri</vt:lpstr>
      <vt:lpstr>Century Gothic</vt:lpstr>
      <vt:lpstr>Symbol</vt:lpstr>
      <vt:lpstr>Times New Roman</vt:lpstr>
      <vt:lpstr>Wingdings</vt:lpstr>
      <vt:lpstr>Оформление по умолчанию</vt:lpstr>
      <vt:lpstr>Многоплатформенная мультиформатная автоматизированная библиотечно-информационная система «МАРК Cloud»:  опыт создания облачных библиотечных сетей и интеграции электронных ресурсов школьных библиотек</vt:lpstr>
      <vt:lpstr>Основные тенденции развития информационных технологий комплексной автоматизации библиотечной деятельности</vt:lpstr>
      <vt:lpstr>Презентация PowerPoint</vt:lpstr>
      <vt:lpstr>Предлагаемые решения</vt:lpstr>
      <vt:lpstr>Основные типовые функциональные возможности</vt:lpstr>
      <vt:lpstr>Основные типовые функциональные возможности (продолжение)</vt:lpstr>
      <vt:lpstr>Основные функциональные возможности:  электронная библиотека</vt:lpstr>
      <vt:lpstr>Основные функциональные возможности:  электронная библиотека (продолжение)</vt:lpstr>
      <vt:lpstr>Презентация PowerPoint</vt:lpstr>
      <vt:lpstr>Презентация PowerPoint</vt:lpstr>
      <vt:lpstr>«МАРК Cloud» – прикладная технологическая платформа для создания АБИС нового поколения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Выигрыш, обеспечиваемый внедрением «МАРК Cloud»</vt:lpstr>
      <vt:lpstr>Презентация PowerPoint</vt:lpstr>
      <vt:lpstr>Успешный опыт внедрения АБИС «МАРК Cloud» с 2016 года </vt:lpstr>
      <vt:lpstr>Общая схема организации информационно-библиотечной сети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Затраты на формирование сети школьных библиотек</vt:lpstr>
      <vt:lpstr>Основные проблемы, решаемые при формировании библиотечных сетей</vt:lpstr>
      <vt:lpstr>Презентация PowerPoint</vt:lpstr>
      <vt:lpstr>Презентация PowerPoint</vt:lpstr>
    </vt:vector>
  </TitlesOfParts>
  <Company>ГПИ МЭИ (ТУ)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ИИС - часть 2 - лекция 1</dc:title>
  <dc:subject>Общая характеристика курса. Введение в технологию ЭС</dc:subject>
  <dc:creator>Башмаков А.И.</dc:creator>
  <dc:description>2009/10</dc:description>
  <cp:lastModifiedBy>Пользователь Windows</cp:lastModifiedBy>
  <cp:revision>488</cp:revision>
  <dcterms:created xsi:type="dcterms:W3CDTF">2005-09-05T19:40:19Z</dcterms:created>
  <dcterms:modified xsi:type="dcterms:W3CDTF">2017-07-04T04:50:14Z</dcterms:modified>
</cp:coreProperties>
</file>