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34"/>
  </p:notesMasterIdLst>
  <p:handoutMasterIdLst>
    <p:handoutMasterId r:id="rId35"/>
  </p:handoutMasterIdLst>
  <p:sldIdLst>
    <p:sldId id="276" r:id="rId4"/>
    <p:sldId id="484" r:id="rId5"/>
    <p:sldId id="446" r:id="rId6"/>
    <p:sldId id="487" r:id="rId7"/>
    <p:sldId id="485" r:id="rId8"/>
    <p:sldId id="489" r:id="rId9"/>
    <p:sldId id="488" r:id="rId10"/>
    <p:sldId id="447" r:id="rId11"/>
    <p:sldId id="456" r:id="rId12"/>
    <p:sldId id="463" r:id="rId13"/>
    <p:sldId id="452" r:id="rId14"/>
    <p:sldId id="460" r:id="rId15"/>
    <p:sldId id="461" r:id="rId16"/>
    <p:sldId id="466" r:id="rId17"/>
    <p:sldId id="465" r:id="rId18"/>
    <p:sldId id="490" r:id="rId19"/>
    <p:sldId id="450" r:id="rId20"/>
    <p:sldId id="467" r:id="rId21"/>
    <p:sldId id="470" r:id="rId22"/>
    <p:sldId id="471" r:id="rId23"/>
    <p:sldId id="469" r:id="rId24"/>
    <p:sldId id="472" r:id="rId25"/>
    <p:sldId id="491" r:id="rId26"/>
    <p:sldId id="468" r:id="rId27"/>
    <p:sldId id="492" r:id="rId28"/>
    <p:sldId id="493" r:id="rId29"/>
    <p:sldId id="464" r:id="rId30"/>
    <p:sldId id="448" r:id="rId31"/>
    <p:sldId id="494" r:id="rId32"/>
    <p:sldId id="449" r:id="rId33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FFFF"/>
    <a:srgbClr val="80C0FF"/>
    <a:srgbClr val="80FFFF"/>
    <a:srgbClr val="4080FF"/>
    <a:srgbClr val="00FFFF"/>
    <a:srgbClr val="E4C7F9"/>
    <a:srgbClr val="E4BFF9"/>
    <a:srgbClr val="8BB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7" autoAdjust="0"/>
    <p:restoredTop sz="95364" autoAdjust="0"/>
  </p:normalViewPr>
  <p:slideViewPr>
    <p:cSldViewPr snapToGrid="0">
      <p:cViewPr varScale="1">
        <p:scale>
          <a:sx n="78" d="100"/>
          <a:sy n="78" d="100"/>
        </p:scale>
        <p:origin x="102" y="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-174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9694145-168A-4226-A5F5-E836E5944E86}" type="datetimeFigureOut">
              <a:rPr lang="ru-RU"/>
              <a:pPr>
                <a:defRPr/>
              </a:pPr>
              <a:t>26.06.2018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199CDB7-0441-42FD-8588-C296514DA3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88456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23D0303-28F2-4798-8D51-DFA219A0B78F}" type="datetimeFigureOut">
              <a:rPr lang="ru-RU"/>
              <a:pPr>
                <a:defRPr/>
              </a:pPr>
              <a:t>26.06.2018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45D02F4-4C38-4EC5-B038-162ADF8720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84943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fld id="{A8C8DF6C-ACDE-4B5F-8DA2-947C387BA54E}" type="slidenum">
              <a:rPr lang="ru-RU" altLang="ru-RU" sz="1200" smtClean="0"/>
              <a:pPr/>
              <a:t>1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56938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3E47E-3E2C-4130-93BD-F9CFC17AC0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4712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24CE7-A29C-40E7-AFB6-02C214568B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002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030FD-DA4B-49E9-B657-7A5B9D5B22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9203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E1C64-4490-44E3-83E6-2DAD3EFC1AA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383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01603-539A-4929-96F2-7A47E19BBB1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91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8513E-B007-4B15-9A62-D68E6C8FC02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125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95F8A-2345-49F8-A31F-0113F18EFAB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983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DBB39-B243-4C32-96A3-CAC909EDDDC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865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F2529-6FCF-49D1-83AB-F7278EB8846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686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4621A-4262-4C5E-9F34-F1BA1555B92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560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B74A4-B482-4A31-84FA-61746494EA3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982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72D81-9099-48D6-B02D-8978639135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7696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B5228-B34B-4C7A-A7DF-FCE8B9720B7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219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9C6E3-BC2E-438F-B9E6-7C1CE997CE7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608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314BB-667D-4AE1-978E-05415A38244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8211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E1C64-4490-44E3-83E6-2DAD3EFC1AA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7298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01603-539A-4929-96F2-7A47E19BBB1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6510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8513E-B007-4B15-9A62-D68E6C8FC02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389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95F8A-2345-49F8-A31F-0113F18EFAB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7689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DBB39-B243-4C32-96A3-CAC909EDDDC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2868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F2529-6FCF-49D1-83AB-F7278EB8846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941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4621A-4262-4C5E-9F34-F1BA1555B92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960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BC6A3-05AF-4132-AD25-7906C0D94E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61458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B74A4-B482-4A31-84FA-61746494EA3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4448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B5228-B34B-4C7A-A7DF-FCE8B9720B7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02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9C6E3-BC2E-438F-B9E6-7C1CE997CE7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8361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314BB-667D-4AE1-978E-05415A38244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890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7DF23-A3A9-4154-9E60-6EB965BE33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0536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A09BB-916F-4C8B-BEF5-813F58D3A2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0301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238BB-736F-4D75-9B75-4B640F0A38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7149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52B1C-6F89-4F54-A842-E810664DAA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235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69B9A-FFDD-4127-B3E5-6761FBB36E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2146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82892-788B-4768-8254-1AD7CB25D7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9333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C94FBDA-CDE6-4340-8704-F408A67C62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D3BB317-A8AB-4941-B2AC-9E622832468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40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D3BB317-A8AB-4941-B2AC-9E622832468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40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rmsystema.ru/test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" y="932578"/>
            <a:ext cx="9067800" cy="3354765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ru-RU" altLang="ru-RU" sz="40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Автоматизированная </a:t>
            </a:r>
            <a:r>
              <a:rPr lang="ru-RU" altLang="ru-RU" sz="40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библиотечно-информационная система «МАРК </a:t>
            </a:r>
            <a:r>
              <a:rPr lang="ru-RU" altLang="ru-RU" sz="40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Cloud</a:t>
            </a:r>
            <a:r>
              <a:rPr lang="ru-RU" altLang="ru-RU" sz="40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»:</a:t>
            </a:r>
            <a:r>
              <a:rPr lang="ru-RU" altLang="ru-RU" sz="3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3200" b="1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altLang="ru-RU" sz="36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3600" b="1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altLang="ru-RU" sz="2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опыт создания облачных </a:t>
            </a:r>
            <a:r>
              <a:rPr lang="ru-RU" altLang="ru-RU" sz="28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сетей библиотек и </a:t>
            </a:r>
            <a:r>
              <a:rPr lang="ru-RU" altLang="ru-RU" sz="2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интеграции </a:t>
            </a:r>
            <a:r>
              <a:rPr lang="ru-RU" altLang="ru-RU" sz="28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их электронных </a:t>
            </a:r>
            <a:r>
              <a:rPr lang="ru-RU" altLang="ru-RU" sz="2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ресурсов</a:t>
            </a:r>
          </a:p>
        </p:txBody>
      </p:sp>
      <p:sp>
        <p:nvSpPr>
          <p:cNvPr id="4099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0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1" name="Text Box 24"/>
          <p:cNvSpPr txBox="1">
            <a:spLocks noChangeArrowheads="1"/>
          </p:cNvSpPr>
          <p:nvPr/>
        </p:nvSpPr>
        <p:spPr bwMode="auto">
          <a:xfrm>
            <a:off x="0" y="5121037"/>
            <a:ext cx="9144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ru-RU" altLang="ru-RU" sz="2000" b="1" i="1" dirty="0">
                <a:solidFill>
                  <a:schemeClr val="tx2"/>
                </a:solidFill>
                <a:latin typeface="Century Gothic" panose="020B0502020202020204" pitchFamily="34" charset="0"/>
              </a:rPr>
              <a:t>Научно-производственное объединение «ИНФОРМ-СИСТЕМА</a:t>
            </a:r>
            <a:r>
              <a:rPr lang="ru-RU" altLang="ru-RU" sz="2000" b="1" i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»,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ru-RU" altLang="ru-RU" sz="1800" i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Дмитрий Николаевич </a:t>
            </a:r>
            <a:r>
              <a:rPr lang="ru-RU" altLang="ru-RU" sz="1800" i="1" dirty="0" err="1" smtClean="0">
                <a:solidFill>
                  <a:schemeClr val="tx2"/>
                </a:solidFill>
                <a:latin typeface="Century Gothic" panose="020B0502020202020204" pitchFamily="34" charset="0"/>
              </a:rPr>
              <a:t>Чикичев</a:t>
            </a:r>
            <a:r>
              <a:rPr lang="ru-RU" altLang="ru-RU" sz="1800" i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, руководитель отдела маркетинга и внедрения</a:t>
            </a:r>
            <a:endParaRPr lang="ru-RU" altLang="ru-RU" sz="1800" i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i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г</a:t>
            </a:r>
            <a:r>
              <a:rPr lang="ru-RU" altLang="ru-RU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. </a:t>
            </a:r>
            <a:r>
              <a:rPr lang="ru-RU" altLang="ru-RU" sz="20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Судак, 2018</a:t>
            </a:r>
            <a:endParaRPr lang="ru-RU" altLang="ru-RU" sz="20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102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-3175"/>
            <a:ext cx="1366837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46050"/>
            <a:ext cx="9144000" cy="1077913"/>
          </a:xfrm>
        </p:spPr>
        <p:txBody>
          <a:bodyPr>
            <a:spAutoFit/>
          </a:bodyPr>
          <a:lstStyle/>
          <a:p>
            <a:pPr eaLnBrk="1" hangingPunct="1"/>
            <a:r>
              <a:rPr lang="ru-RU" altLang="ru-RU" sz="3200" b="1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Успешный опыт внедрения АБИС «МАРК </a:t>
            </a:r>
            <a:r>
              <a:rPr lang="en-US" altLang="ru-RU" sz="3200" b="1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Cloud</a:t>
            </a:r>
            <a:r>
              <a:rPr lang="ru-RU" altLang="ru-RU" sz="3200" b="1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» с 201</a:t>
            </a:r>
            <a:r>
              <a:rPr lang="en-US" altLang="ru-RU" sz="3200" b="1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5</a:t>
            </a:r>
            <a:r>
              <a:rPr lang="ru-RU" altLang="ru-RU" sz="3200" b="1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года</a:t>
            </a:r>
            <a:r>
              <a:rPr lang="en-US" altLang="ru-RU" sz="3200" b="1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endParaRPr lang="ru-RU" altLang="ru-RU" sz="3200" b="1" smtClean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627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28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29" name="Text Box 24"/>
          <p:cNvSpPr txBox="1">
            <a:spLocks noChangeArrowheads="1"/>
          </p:cNvSpPr>
          <p:nvPr/>
        </p:nvSpPr>
        <p:spPr bwMode="auto">
          <a:xfrm>
            <a:off x="173038" y="1963738"/>
            <a:ext cx="8797925" cy="373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26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Автоматизация ЦБС и отдельных публичных библиотек: </a:t>
            </a:r>
            <a:r>
              <a:rPr lang="ru-RU" altLang="ru-RU" sz="24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Москва, Нижегородская область</a:t>
            </a:r>
          </a:p>
          <a:p>
            <a:pPr algn="just" eaLnBrk="1" hangingPunct="1">
              <a:lnSpc>
                <a:spcPts val="26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ru-RU" altLang="ru-RU" sz="2400">
              <a:solidFill>
                <a:srgbClr val="00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ts val="26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Автоматизация библиотек вузов:</a:t>
            </a:r>
            <a:r>
              <a:rPr lang="ru-RU" altLang="ru-RU" sz="24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вузы Москвы, Санкт-Петербурга, Магнитогорска, Нижнего Новгорода</a:t>
            </a:r>
          </a:p>
          <a:p>
            <a:pPr algn="just" eaLnBrk="1" hangingPunct="1">
              <a:lnSpc>
                <a:spcPts val="26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ru-RU" altLang="ru-RU" sz="2400">
              <a:solidFill>
                <a:srgbClr val="00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ts val="26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Автоматизация школьных библиотек и библиотек колледжей: </a:t>
            </a:r>
            <a:r>
              <a:rPr lang="ru-RU" altLang="ru-RU" sz="24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облачные сети школьных библиотек в 15 регионах, в т.ч. в Москве (всего – более 350 школьных библиотек)</a:t>
            </a:r>
          </a:p>
        </p:txBody>
      </p:sp>
    </p:spTree>
    <p:extLst>
      <p:ext uri="{BB962C8B-B14F-4D97-AF65-F5344CB8AC3E}">
        <p14:creationId xmlns:p14="http://schemas.microsoft.com/office/powerpoint/2010/main" val="408872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23975" y="141288"/>
            <a:ext cx="6388100" cy="762000"/>
          </a:xfrm>
          <a:noFill/>
        </p:spPr>
        <p:txBody>
          <a:bodyPr>
            <a:spAutoFit/>
          </a:bodyPr>
          <a:lstStyle/>
          <a:p>
            <a:pPr eaLnBrk="1" hangingPunct="1">
              <a:lnSpc>
                <a:spcPct val="114000"/>
              </a:lnSpc>
              <a:spcBef>
                <a:spcPts val="900"/>
              </a:spcBef>
            </a:pPr>
            <a:r>
              <a:rPr lang="ru-RU" altLang="ru-RU" sz="2000" b="1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Опыт создания и поддержки региональных облачных сетей школьных библиотек</a:t>
            </a:r>
            <a:endParaRPr lang="ru-RU" altLang="ru-RU" sz="2000" smtClean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651" name="Rectangle 28"/>
          <p:cNvSpPr>
            <a:spLocks noChangeArrowheads="1"/>
          </p:cNvSpPr>
          <p:nvPr/>
        </p:nvSpPr>
        <p:spPr bwMode="auto">
          <a:xfrm>
            <a:off x="1143000" y="3167063"/>
            <a:ext cx="1841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5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2" name="Rectangle 30"/>
          <p:cNvSpPr>
            <a:spLocks noChangeArrowheads="1"/>
          </p:cNvSpPr>
          <p:nvPr/>
        </p:nvSpPr>
        <p:spPr bwMode="auto">
          <a:xfrm>
            <a:off x="1143000" y="3167063"/>
            <a:ext cx="1841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5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483636"/>
              </p:ext>
            </p:extLst>
          </p:nvPr>
        </p:nvGraphicFramePr>
        <p:xfrm>
          <a:off x="325438" y="1196975"/>
          <a:ext cx="8385174" cy="54251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4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7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1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05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06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92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/>
                        <a:t>Регион РФ</a:t>
                      </a:r>
                      <a:endParaRPr lang="ru-RU" sz="1400" b="1" i="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Century Gothic" panose="020B0502020202020204" pitchFamily="34" charset="0"/>
                        </a:rPr>
                        <a:t>Кол-во школьных библиотек</a:t>
                      </a:r>
                      <a:endParaRPr lang="ru-RU" sz="1400" b="1" i="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Century Gothic" panose="020B0502020202020204" pitchFamily="34" charset="0"/>
                        </a:rPr>
                        <a:t>Подключение</a:t>
                      </a:r>
                      <a:endParaRPr lang="ru-RU" sz="1400" b="1" i="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Century Gothic" panose="020B0502020202020204" pitchFamily="34" charset="0"/>
                        </a:rPr>
                        <a:t>Накоплено</a:t>
                      </a:r>
                      <a:r>
                        <a:rPr lang="ru-RU" sz="1400" b="1" i="0" baseline="0" dirty="0" smtClean="0">
                          <a:latin typeface="Century Gothic" panose="020B0502020202020204" pitchFamily="34" charset="0"/>
                        </a:rPr>
                        <a:t> записей об изданиях и экземплярах фонда</a:t>
                      </a:r>
                      <a:endParaRPr lang="ru-RU" sz="1400" b="1" i="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Century Gothic" panose="020B0502020202020204" pitchFamily="34" charset="0"/>
                        </a:rPr>
                        <a:t>Статус</a:t>
                      </a:r>
                      <a:endParaRPr lang="ru-RU" sz="1400" b="1" i="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084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Астраханская область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ноябрь 2016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около 2 000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завершение пилотного проекта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7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Белгородская область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январь 2016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более 200 000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пилотный проект завершен; расширение сети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084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Воронежская область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сентябрь 2016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более 20 000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завершение пилотного проекта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084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Ленинградская область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ноябрь 2017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около 15 000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апробация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в рамках пилотного проекта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7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Москва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более 350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август 2016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более 1 050 000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пилотный проект завершен; расширение сети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084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Московская область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март 2016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около 55 000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завершение пилотного проекта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7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Нижегородская область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сентябрь 2016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около 20 000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завершение пилотного проекта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67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Новгородская область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декабрь 2016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около 25 000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завершение пилотного проекта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67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Новосибирская область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декабрь 2015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более 100 000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завершение пилотного проекта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084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Санкт-Петербург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апрель 2016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около 2 000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завершение пилотного проекта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8084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Саратовская область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октябрь 2016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около 1 500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завершение пилотного проекта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8084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Тамбовская область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октябрь 2016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более 25 000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завершение пилотного проекта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67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Удмуртская Республика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ноябрь 2015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более 75 000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завершение пилотного проекта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8084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Хабаровский край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ноябрь 2016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около 2 000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завершение пилотного проекта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8084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Ярославская область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ноябрь 2016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более 2 000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завершение пилотного проекта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289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5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400" b="1" kern="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Создание пилотной облачной сети библиотек общеобразовательных учреждений города Москвы</a:t>
            </a:r>
          </a:p>
        </p:txBody>
      </p:sp>
      <p:pic>
        <p:nvPicPr>
          <p:cNvPr id="28677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2457450"/>
            <a:ext cx="465455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5"/>
          <p:cNvSpPr txBox="1">
            <a:spLocks noChangeArrowheads="1"/>
          </p:cNvSpPr>
          <p:nvPr/>
        </p:nvSpPr>
        <p:spPr bwMode="auto">
          <a:xfrm>
            <a:off x="153988" y="2811463"/>
            <a:ext cx="416877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600" u="sng" dirty="0">
                <a:solidFill>
                  <a:srgbClr val="000000"/>
                </a:solidFill>
                <a:latin typeface="Century Gothic" panose="020B0502020202020204" pitchFamily="34" charset="0"/>
              </a:rPr>
              <a:t>В результате реализации проекта: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16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 автоматизированы </a:t>
            </a:r>
            <a:r>
              <a:rPr lang="ru-RU" altLang="ru-RU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273</a:t>
            </a:r>
            <a:r>
              <a:rPr lang="ru-RU" alt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школьные библиотеки, ранее не имевшие средств автоматизации</a:t>
            </a:r>
          </a:p>
          <a:p>
            <a:pPr algn="just">
              <a:spcBef>
                <a:spcPct val="0"/>
              </a:spcBef>
            </a:pPr>
            <a:endParaRPr lang="ru-RU" altLang="ru-RU" sz="16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 интегрированы в облачную сеть </a:t>
            </a:r>
            <a:br>
              <a:rPr lang="ru-RU" alt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ru-RU" altLang="ru-RU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380948 </a:t>
            </a:r>
            <a:r>
              <a:rPr lang="ru-RU" alt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каталожных записей и записей о фонде</a:t>
            </a:r>
          </a:p>
          <a:p>
            <a:pPr algn="just">
              <a:spcBef>
                <a:spcPct val="0"/>
              </a:spcBef>
            </a:pPr>
            <a:endParaRPr lang="ru-RU" altLang="ru-RU" sz="16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 </a:t>
            </a:r>
            <a:r>
              <a:rPr lang="ru-RU" altLang="ru-RU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перенесены в облачную сеть БД и электронные ресурсы из 7 различных АБИС</a:t>
            </a:r>
          </a:p>
        </p:txBody>
      </p:sp>
      <p:sp>
        <p:nvSpPr>
          <p:cNvPr id="28679" name="TextBox 7"/>
          <p:cNvSpPr txBox="1">
            <a:spLocks noChangeArrowheads="1"/>
          </p:cNvSpPr>
          <p:nvPr/>
        </p:nvSpPr>
        <p:spPr bwMode="auto">
          <a:xfrm>
            <a:off x="166688" y="938213"/>
            <a:ext cx="878681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Century Gothic" panose="020B0502020202020204" pitchFamily="34" charset="0"/>
              </a:rPr>
              <a:t>Проект Департамента образования города Москвы «Создание пилотной сети 100 школьных библиотек города Москвы на базе облачных информационных технологий» 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Century Gothic" panose="020B0502020202020204" pitchFamily="34" charset="0"/>
              </a:rPr>
              <a:t>Срок реализации проекта: 2016 г.</a:t>
            </a:r>
          </a:p>
        </p:txBody>
      </p:sp>
      <p:sp>
        <p:nvSpPr>
          <p:cNvPr id="28680" name="TextBox 7"/>
          <p:cNvSpPr txBox="1">
            <a:spLocks noChangeArrowheads="1"/>
          </p:cNvSpPr>
          <p:nvPr/>
        </p:nvSpPr>
        <p:spPr bwMode="auto">
          <a:xfrm>
            <a:off x="166688" y="6203950"/>
            <a:ext cx="4435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Сайт поддержки проекта: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600" i="1">
                <a:solidFill>
                  <a:srgbClr val="000000"/>
                </a:solidFill>
                <a:latin typeface="Century Gothic" panose="020B0502020202020204" pitchFamily="34" charset="0"/>
              </a:rPr>
              <a:t>help.moslib.net</a:t>
            </a:r>
            <a:endParaRPr lang="ru-RU" altLang="ru-RU" sz="1600" i="1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681" name="TextBox 7"/>
          <p:cNvSpPr txBox="1">
            <a:spLocks noChangeArrowheads="1"/>
          </p:cNvSpPr>
          <p:nvPr/>
        </p:nvSpPr>
        <p:spPr bwMode="auto">
          <a:xfrm>
            <a:off x="4518025" y="6203950"/>
            <a:ext cx="4435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Перечень учреждений – участников сети: </a:t>
            </a:r>
            <a:r>
              <a:rPr lang="en-US" altLang="ru-RU" sz="1600" i="1">
                <a:solidFill>
                  <a:srgbClr val="000000"/>
                </a:solidFill>
                <a:latin typeface="Century Gothic" panose="020B0502020202020204" pitchFamily="34" charset="0"/>
              </a:rPr>
              <a:t>http://www.informsystema.ru/msk_schools</a:t>
            </a:r>
            <a:endParaRPr lang="ru-RU" altLang="ru-RU" sz="1600" i="1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16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8"/>
          <p:cNvSpPr>
            <a:spLocks noChangeArrowheads="1"/>
          </p:cNvSpPr>
          <p:nvPr/>
        </p:nvSpPr>
        <p:spPr bwMode="auto">
          <a:xfrm>
            <a:off x="1143000" y="34258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29699" name="Rectangle 30"/>
          <p:cNvSpPr>
            <a:spLocks noChangeArrowheads="1"/>
          </p:cNvSpPr>
          <p:nvPr/>
        </p:nvSpPr>
        <p:spPr bwMode="auto">
          <a:xfrm>
            <a:off x="1143000" y="34258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136650" y="576263"/>
            <a:ext cx="6858000" cy="13843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800" b="1" kern="0" dirty="0">
                <a:latin typeface="Century Gothic" panose="020B0502020202020204" pitchFamily="34" charset="0"/>
                <a:cs typeface="Times New Roman" panose="02020603050405020304" pitchFamily="18" charset="0"/>
              </a:rPr>
              <a:t>Показатели работы облачной сети школьных библиотек города Москвы</a:t>
            </a:r>
          </a:p>
        </p:txBody>
      </p:sp>
      <p:sp>
        <p:nvSpPr>
          <p:cNvPr id="29701" name="Прямоугольник 7"/>
          <p:cNvSpPr>
            <a:spLocks noChangeArrowheads="1"/>
          </p:cNvSpPr>
          <p:nvPr/>
        </p:nvSpPr>
        <p:spPr bwMode="auto">
          <a:xfrm>
            <a:off x="0" y="2536825"/>
            <a:ext cx="427196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u="sng">
                <a:solidFill>
                  <a:schemeClr val="tx2"/>
                </a:solidFill>
                <a:latin typeface="Century Gothic" panose="020B0502020202020204" pitchFamily="34" charset="0"/>
              </a:rPr>
              <a:t>декабрь 2016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240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tx2"/>
                </a:solidFill>
                <a:latin typeface="Century Gothic" panose="020B0502020202020204" pitchFamily="34" charset="0"/>
              </a:rPr>
              <a:t>количество каталожных записей: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tx2"/>
                </a:solidFill>
                <a:latin typeface="Century Gothic" panose="020B0502020202020204" pitchFamily="34" charset="0"/>
              </a:rPr>
              <a:t>38 150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240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tx2"/>
                </a:solidFill>
                <a:latin typeface="Century Gothic" panose="020B0502020202020204" pitchFamily="34" charset="0"/>
              </a:rPr>
              <a:t>количество записей об экземплярах фонда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tx2"/>
                </a:solidFill>
                <a:latin typeface="Century Gothic" panose="020B0502020202020204" pitchFamily="34" charset="0"/>
              </a:rPr>
              <a:t>395 421</a:t>
            </a:r>
          </a:p>
        </p:txBody>
      </p:sp>
      <p:sp>
        <p:nvSpPr>
          <p:cNvPr id="29702" name="Прямоугольник 7"/>
          <p:cNvSpPr>
            <a:spLocks noChangeArrowheads="1"/>
          </p:cNvSpPr>
          <p:nvPr/>
        </p:nvSpPr>
        <p:spPr bwMode="auto">
          <a:xfrm>
            <a:off x="4872038" y="2540000"/>
            <a:ext cx="427196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u="sng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июнь </a:t>
            </a:r>
            <a:r>
              <a:rPr lang="ru-RU" altLang="ru-RU" sz="2400" b="1" u="sng" dirty="0">
                <a:solidFill>
                  <a:schemeClr val="tx2"/>
                </a:solidFill>
                <a:latin typeface="Century Gothic" panose="020B0502020202020204" pitchFamily="34" charset="0"/>
              </a:rPr>
              <a:t>201</a:t>
            </a:r>
            <a:r>
              <a:rPr lang="en-US" altLang="ru-RU" sz="2400" b="1" u="sng" dirty="0">
                <a:solidFill>
                  <a:schemeClr val="tx2"/>
                </a:solidFill>
                <a:latin typeface="Century Gothic" panose="020B0502020202020204" pitchFamily="34" charset="0"/>
              </a:rPr>
              <a:t>8</a:t>
            </a:r>
            <a:endParaRPr lang="ru-RU" altLang="ru-RU" sz="2400" b="1" u="sng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количество каталожных записей: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93 441</a:t>
            </a:r>
            <a:endParaRPr lang="en-US" altLang="ru-RU" sz="2400" b="1" dirty="0" smtClean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количество записей об экземплярах фонда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1</a:t>
            </a:r>
            <a:r>
              <a:rPr lang="en-US" altLang="ru-RU" sz="24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ru-RU" altLang="ru-RU" sz="24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111</a:t>
            </a:r>
            <a:r>
              <a:rPr lang="en-US" altLang="ru-RU" sz="24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ru-RU" altLang="ru-RU" sz="24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822</a:t>
            </a:r>
            <a:endParaRPr lang="ru-RU" altLang="ru-RU" sz="24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57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1113"/>
            <a:ext cx="8561387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Прямоугольник 2"/>
          <p:cNvSpPr>
            <a:spLocks noChangeArrowheads="1"/>
          </p:cNvSpPr>
          <p:nvPr/>
        </p:nvSpPr>
        <p:spPr bwMode="auto">
          <a:xfrm>
            <a:off x="287338" y="2868613"/>
            <a:ext cx="8561387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Century Gothic" panose="020B0502020202020204" pitchFamily="34" charset="0"/>
              </a:rPr>
              <a:t>Ранее ДИТ</a:t>
            </a:r>
            <a:r>
              <a:rPr lang="en-US" altLang="ru-RU" sz="140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altLang="ru-RU" sz="1400">
                <a:solidFill>
                  <a:srgbClr val="000000"/>
                </a:solidFill>
                <a:latin typeface="Century Gothic" panose="020B0502020202020204" pitchFamily="34" charset="0"/>
              </a:rPr>
              <a:t>Москвы объявил аукцион на поставку АБИС, </a:t>
            </a:r>
            <a:r>
              <a:rPr lang="ru-RU" altLang="ru-RU" sz="1400" b="1">
                <a:solidFill>
                  <a:srgbClr val="000000"/>
                </a:solidFill>
                <a:latin typeface="Century Gothic" panose="020B0502020202020204" pitchFamily="34" charset="0"/>
              </a:rPr>
              <a:t>технические требования к которому были разработаны совместно ДИТ Москвы и Департаментом культуры города Москвы </a:t>
            </a:r>
            <a:r>
              <a:rPr lang="ru-RU" altLang="ru-RU" sz="1400">
                <a:solidFill>
                  <a:srgbClr val="000000"/>
                </a:solidFill>
                <a:latin typeface="Century Gothic" panose="020B0502020202020204" pitchFamily="34" charset="0"/>
              </a:rPr>
              <a:t>с участием авторитетных экспертов библиотечной отрасли в результате </a:t>
            </a:r>
            <a:r>
              <a:rPr lang="ru-RU" altLang="ru-RU" sz="1400" b="1">
                <a:solidFill>
                  <a:srgbClr val="000000"/>
                </a:solidFill>
                <a:latin typeface="Century Gothic" panose="020B0502020202020204" pitchFamily="34" charset="0"/>
              </a:rPr>
              <a:t>анализа современных мировых тенденций автоматизации библиотек и опыта эксплуатации в московских библиотеках различных АБИС, в т.ч. «МАРК-SQL», «МАРК Cloud», «ИРБИС», «OPAC Global», «Absotheque Unicode», «МегаПро», «Koha». </a:t>
            </a:r>
            <a:r>
              <a:rPr lang="ru-RU" altLang="ru-RU" sz="1400">
                <a:solidFill>
                  <a:srgbClr val="000000"/>
                </a:solidFill>
                <a:latin typeface="Century Gothic" panose="020B0502020202020204" pitchFamily="34" charset="0"/>
              </a:rPr>
              <a:t>Единственным поставщиком, заявка которого была признана соответствующей этим требованиям, стало ООО «НПО «ИНФОРМ-СИСТЕМА» с предложением о поставке АБИС «МАРК Cloud»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140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Century Gothic" panose="020B0502020202020204" pitchFamily="34" charset="0"/>
              </a:rPr>
              <a:t>Согласно заключенному контракту, </a:t>
            </a:r>
            <a:r>
              <a:rPr lang="ru-RU" altLang="ru-RU" sz="1400" b="1">
                <a:solidFill>
                  <a:srgbClr val="000000"/>
                </a:solidFill>
                <a:latin typeface="Century Gothic" panose="020B0502020202020204" pitchFamily="34" charset="0"/>
              </a:rPr>
              <a:t>поставляемая АБИС будет «предназначена для комплексной автоматизации информационно-библиотечной деятельности, осуществляемой в государственных публичных библиотеках (далее – библиотеки), подведомственных Департаменту культуры города Москвы, и интеграции их электронных информационных ресурсов в формируемую Московскую библиотечную сеть (МБС).</a:t>
            </a:r>
            <a:r>
              <a:rPr lang="ru-RU" altLang="ru-RU" sz="1400">
                <a:solidFill>
                  <a:srgbClr val="000000"/>
                </a:solidFill>
                <a:latin typeface="Century Gothic" panose="020B0502020202020204" pitchFamily="34" charset="0"/>
              </a:rPr>
              <a:t> АБИС должна обеспечивать автоматизацию деятельности как библиотек, входящих в состав централизованных библиотечных систем (ЦБС), так и библиотек, обладающих статусом самостоятельного юридического лица (СБ), подведомственного Департаменту культуры города Москвы».</a:t>
            </a:r>
          </a:p>
        </p:txBody>
      </p:sp>
    </p:spTree>
    <p:extLst>
      <p:ext uri="{BB962C8B-B14F-4D97-AF65-F5344CB8AC3E}">
        <p14:creationId xmlns:p14="http://schemas.microsoft.com/office/powerpoint/2010/main" val="309938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2738" y="7938"/>
            <a:ext cx="8518525" cy="1030287"/>
          </a:xfrm>
          <a:noFill/>
        </p:spPr>
        <p:txBody>
          <a:bodyPr>
            <a:spAutoFit/>
          </a:bodyPr>
          <a:lstStyle/>
          <a:p>
            <a:pPr eaLnBrk="1" hangingPunct="1">
              <a:lnSpc>
                <a:spcPct val="114000"/>
              </a:lnSpc>
              <a:spcBef>
                <a:spcPts val="1200"/>
              </a:spcBef>
            </a:pPr>
            <a:r>
              <a:rPr lang="ru-RU" altLang="ru-RU" sz="28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Основные преимущества работы в облачной библиотечной сети</a:t>
            </a:r>
            <a:endParaRPr lang="ru-RU" altLang="ru-RU" sz="2800" dirty="0" smtClean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579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0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12825"/>
            <a:ext cx="914400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285750" indent="-285750" algn="just" eaLnBrk="1" hangingPunct="1">
              <a:spcBef>
                <a:spcPts val="12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altLang="ru-RU" sz="2000" b="1" kern="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обмен готовыми каталожными записями </a:t>
            </a:r>
            <a:r>
              <a:rPr lang="ru-RU" altLang="ru-RU" sz="2000" kern="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в сводном каталоге облачной сети</a:t>
            </a:r>
          </a:p>
          <a:p>
            <a:pPr marL="285750" indent="-285750" algn="just" eaLnBrk="1" hangingPunct="1">
              <a:spcBef>
                <a:spcPts val="12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altLang="ru-RU" sz="2000" b="1" kern="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кооперативное пополнение словарей, справочников и рубрикаторов</a:t>
            </a:r>
          </a:p>
          <a:p>
            <a:pPr marL="285750" indent="-285750" algn="just" eaLnBrk="1" hangingPunct="1">
              <a:spcBef>
                <a:spcPts val="12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altLang="ru-RU" sz="2000" b="1" kern="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обмен полнотекстовым контентом </a:t>
            </a:r>
            <a:r>
              <a:rPr lang="ru-RU" altLang="ru-RU" sz="2000" kern="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с настройкой доступа и защитой от копирования</a:t>
            </a:r>
          </a:p>
          <a:p>
            <a:pPr marL="285750" indent="-285750" algn="just" eaLnBrk="1" hangingPunct="1">
              <a:spcBef>
                <a:spcPts val="12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altLang="ru-RU" sz="2000" kern="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возможность </a:t>
            </a:r>
            <a:r>
              <a:rPr lang="ru-RU" altLang="ru-RU" sz="2000" b="1" kern="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реализации единого читательского билета и МБА</a:t>
            </a:r>
          </a:p>
          <a:p>
            <a:pPr marL="285750" indent="-285750" algn="just" eaLnBrk="1" hangingPunct="1">
              <a:spcBef>
                <a:spcPts val="12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altLang="ru-RU" sz="2000" b="1" kern="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удобство мониторинга активности и формирования статистики </a:t>
            </a:r>
            <a:r>
              <a:rPr lang="ru-RU" altLang="ru-RU" sz="2000" kern="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работы библиотек со стороны методистов и органов управления</a:t>
            </a:r>
          </a:p>
          <a:p>
            <a:pPr marL="285750" indent="-285750" algn="just" eaLnBrk="1" hangingPunct="1">
              <a:spcBef>
                <a:spcPts val="12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altLang="ru-RU" sz="2000" b="1" kern="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единые стандарты технологии автоматизации </a:t>
            </a:r>
            <a:r>
              <a:rPr lang="ru-RU" altLang="ru-RU" sz="2000" kern="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библиотечной работы у участников сети</a:t>
            </a:r>
          </a:p>
          <a:p>
            <a:pPr marL="285750" indent="-285750" algn="just" eaLnBrk="1" hangingPunct="1">
              <a:spcBef>
                <a:spcPts val="12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altLang="ru-RU" sz="2000" b="1" kern="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консолидация усилий участников сети </a:t>
            </a:r>
            <a:r>
              <a:rPr lang="ru-RU" altLang="ru-RU" sz="2000" kern="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по выработке новых технически реализуемых потребностей, доведению их до реализации разработчиком и освоению новых возможностей</a:t>
            </a:r>
          </a:p>
        </p:txBody>
      </p:sp>
    </p:spTree>
    <p:extLst>
      <p:ext uri="{BB962C8B-B14F-4D97-AF65-F5344CB8AC3E}">
        <p14:creationId xmlns:p14="http://schemas.microsoft.com/office/powerpoint/2010/main" val="9718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2617940"/>
            <a:ext cx="7786687" cy="42400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9151" r="20278" b="9114"/>
          <a:stretch/>
        </p:blipFill>
        <p:spPr>
          <a:xfrm>
            <a:off x="4434556" y="0"/>
            <a:ext cx="4709444" cy="3409950"/>
          </a:xfrm>
          <a:prstGeom prst="rect">
            <a:avLst/>
          </a:prstGeom>
        </p:spPr>
      </p:pic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0" y="258425"/>
            <a:ext cx="42100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ru-RU" altLang="ru-RU" sz="2400" b="1" i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Проведение </a:t>
            </a:r>
            <a:r>
              <a:rPr lang="ru-RU" altLang="ru-RU" sz="2400" b="1" i="1" dirty="0" err="1" smtClean="0">
                <a:solidFill>
                  <a:schemeClr val="tx2"/>
                </a:solidFill>
                <a:latin typeface="Century Gothic" panose="020B0502020202020204" pitchFamily="34" charset="0"/>
              </a:rPr>
              <a:t>вебинаров</a:t>
            </a:r>
            <a:r>
              <a:rPr lang="ru-RU" altLang="ru-RU" sz="2400" b="1" i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– наиболее эффективный формат методической поддержки участников облачных библиотечных сетей</a:t>
            </a:r>
            <a:endParaRPr lang="ru-RU" altLang="ru-RU" sz="24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2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343239"/>
            <a:ext cx="9144000" cy="3785652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ru-RU" altLang="ru-RU" sz="48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Новые решения для повышения удобства использования и улучшения качества автоматизации</a:t>
            </a:r>
            <a:r>
              <a:rPr lang="en-US" altLang="ru-RU" sz="48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48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на</a:t>
            </a:r>
            <a:r>
              <a:rPr lang="en-US" altLang="ru-RU" sz="48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48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базе АБИС «МАРК </a:t>
            </a:r>
            <a:r>
              <a:rPr lang="en-US" altLang="ru-RU" sz="48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Cloud</a:t>
            </a:r>
            <a:r>
              <a:rPr lang="ru-RU" altLang="ru-RU" sz="48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»</a:t>
            </a:r>
            <a:endParaRPr lang="ru-RU" altLang="ru-RU" sz="4800" b="1" i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47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8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90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8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3133"/>
            <a:ext cx="9144000" cy="830997"/>
          </a:xfrm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Использование префиксов идентификаторов для обеспечения их уникальности в библиотечной сети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303" t="16145" r="8859" b="5990"/>
          <a:stretch/>
        </p:blipFill>
        <p:spPr>
          <a:xfrm>
            <a:off x="351309" y="1219200"/>
            <a:ext cx="8525991" cy="5344384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 bwMode="auto">
          <a:xfrm>
            <a:off x="1841500" y="4064000"/>
            <a:ext cx="381000" cy="177800"/>
          </a:xfrm>
          <a:prstGeom prst="ellipse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 bwMode="auto">
          <a:xfrm>
            <a:off x="2573809" y="4064000"/>
            <a:ext cx="381000" cy="177800"/>
          </a:xfrm>
          <a:prstGeom prst="ellipse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 bwMode="auto">
          <a:xfrm>
            <a:off x="3471391" y="4064000"/>
            <a:ext cx="381000" cy="177800"/>
          </a:xfrm>
          <a:prstGeom prst="ellipse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 bwMode="auto">
          <a:xfrm>
            <a:off x="5073563" y="4064000"/>
            <a:ext cx="381000" cy="177800"/>
          </a:xfrm>
          <a:prstGeom prst="ellipse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8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157" t="15885" r="8419" b="8073"/>
          <a:stretch/>
        </p:blipFill>
        <p:spPr>
          <a:xfrm>
            <a:off x="223387" y="1043650"/>
            <a:ext cx="8697226" cy="5279812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3133"/>
            <a:ext cx="9144000" cy="830997"/>
          </a:xfrm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Реализация отчетов и статистических форм – </a:t>
            </a:r>
            <a:br>
              <a:rPr lang="ru-RU" altLang="ru-RU" sz="2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рост с 20 до 70+ отчетов и форм</a:t>
            </a:r>
          </a:p>
        </p:txBody>
      </p:sp>
    </p:spTree>
    <p:extLst>
      <p:ext uri="{BB962C8B-B14F-4D97-AF65-F5344CB8AC3E}">
        <p14:creationId xmlns:p14="http://schemas.microsoft.com/office/powerpoint/2010/main" val="270667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112713" y="596920"/>
            <a:ext cx="8840787" cy="615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6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НПО «ИНФОРМ-СИСТЕМА» - </a:t>
            </a:r>
            <a:r>
              <a:rPr lang="ru-RU" altLang="ru-RU" sz="26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это с 1990 года:</a:t>
            </a:r>
            <a:endParaRPr lang="ru-RU" altLang="ru-RU" sz="26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4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- </a:t>
            </a:r>
            <a:r>
              <a:rPr lang="ru-RU" altLang="ru-RU" sz="20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один из ведущих </a:t>
            </a:r>
            <a:r>
              <a:rPr lang="ru-RU" alt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в России и СНГ </a:t>
            </a:r>
            <a:r>
              <a:rPr lang="ru-RU" altLang="ru-RU" sz="20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разработчиков и поставщиков программных </a:t>
            </a:r>
            <a:r>
              <a:rPr lang="ru-RU" alt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средств автоматизации для библиотек всех уровней;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- авторитетный методический центр обучения библиотечных работников использованию новых информационных технологий;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- одно из </a:t>
            </a:r>
            <a:r>
              <a:rPr lang="ru-RU" altLang="ru-RU" sz="20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крупнейших </a:t>
            </a:r>
            <a:r>
              <a:rPr lang="ru-RU" alt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российских подписных агентств и поставщик книг для библиотек в России и за рубежом;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- </a:t>
            </a:r>
            <a:r>
              <a:rPr lang="ru-RU" altLang="ru-RU" sz="20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многократный </a:t>
            </a:r>
            <a:r>
              <a:rPr lang="ru-RU" alt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победитель тендеров </a:t>
            </a:r>
            <a:r>
              <a:rPr lang="ru-RU" altLang="ru-RU" sz="20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Всемирного </a:t>
            </a:r>
            <a:r>
              <a:rPr lang="ru-RU" alt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банка, </a:t>
            </a:r>
            <a:r>
              <a:rPr lang="ru-RU" altLang="ru-RU" sz="20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Министерства промышленности и торговли РФ, </a:t>
            </a:r>
            <a:r>
              <a:rPr lang="ru-RU" alt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Министерства образования и науки </a:t>
            </a:r>
            <a:r>
              <a:rPr lang="ru-RU" altLang="ru-RU" sz="20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РФ, </a:t>
            </a:r>
            <a:r>
              <a:rPr lang="ru-RU" altLang="ru-RU" sz="20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Россотрудничества</a:t>
            </a:r>
            <a:r>
              <a:rPr lang="ru-RU" alt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, Департаментов культуры и образования города Москвы;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- успешный исполнитель крупных научно-исследовательских проектов и активный участник Федеральной целевой программы «Русский язык»</a:t>
            </a:r>
          </a:p>
        </p:txBody>
      </p:sp>
      <p:pic>
        <p:nvPicPr>
          <p:cNvPr id="4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-3175"/>
            <a:ext cx="1366837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37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8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3133"/>
            <a:ext cx="9144000" cy="830997"/>
          </a:xfrm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Реализация многочисленных шаблонов и возможности смены шаблона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333" t="17407" r="18583" b="17259"/>
          <a:stretch/>
        </p:blipFill>
        <p:spPr>
          <a:xfrm>
            <a:off x="146197" y="1240613"/>
            <a:ext cx="8851606" cy="492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8"/>
          <p:cNvSpPr>
            <a:spLocks noChangeArrowheads="1"/>
          </p:cNvSpPr>
          <p:nvPr/>
        </p:nvSpPr>
        <p:spPr bwMode="auto">
          <a:xfrm>
            <a:off x="0" y="4267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8" name="Rectangle 30"/>
          <p:cNvSpPr>
            <a:spLocks noChangeArrowheads="1"/>
          </p:cNvSpPr>
          <p:nvPr/>
        </p:nvSpPr>
        <p:spPr bwMode="auto">
          <a:xfrm>
            <a:off x="0" y="4267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596" t="16927" r="25988" b="13281"/>
          <a:stretch/>
        </p:blipFill>
        <p:spPr>
          <a:xfrm>
            <a:off x="138896" y="1016096"/>
            <a:ext cx="6545807" cy="50041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1157" t="16145" r="16032" b="32506"/>
          <a:stretch/>
        </p:blipFill>
        <p:spPr>
          <a:xfrm>
            <a:off x="2311658" y="3651639"/>
            <a:ext cx="6680874" cy="3070697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3133"/>
            <a:ext cx="9144000" cy="830997"/>
          </a:xfrm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Возможности многоуровневой каталогизации для библиотечных сетей</a:t>
            </a:r>
          </a:p>
        </p:txBody>
      </p:sp>
      <p:sp>
        <p:nvSpPr>
          <p:cNvPr id="7" name="Овал 6"/>
          <p:cNvSpPr/>
          <p:nvPr/>
        </p:nvSpPr>
        <p:spPr bwMode="auto">
          <a:xfrm>
            <a:off x="957515" y="3419469"/>
            <a:ext cx="1386359" cy="266895"/>
          </a:xfrm>
          <a:prstGeom prst="ellipse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931856" y="3686364"/>
            <a:ext cx="1386359" cy="266895"/>
          </a:xfrm>
          <a:prstGeom prst="ellipse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931855" y="3152574"/>
            <a:ext cx="1386359" cy="266895"/>
          </a:xfrm>
          <a:prstGeom prst="ellipse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08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8"/>
          <p:cNvSpPr>
            <a:spLocks noChangeArrowheads="1"/>
          </p:cNvSpPr>
          <p:nvPr/>
        </p:nvSpPr>
        <p:spPr bwMode="auto">
          <a:xfrm>
            <a:off x="0" y="4267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8" name="Rectangle 30"/>
          <p:cNvSpPr>
            <a:spLocks noChangeArrowheads="1"/>
          </p:cNvSpPr>
          <p:nvPr/>
        </p:nvSpPr>
        <p:spPr bwMode="auto">
          <a:xfrm>
            <a:off x="0" y="4267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77433"/>
            <a:ext cx="9144000" cy="830997"/>
          </a:xfrm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Реализация структурированных справочников для полей описания изданий в электронном каталоге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1157" t="16406" r="4465" b="5729"/>
          <a:stretch/>
        </p:blipFill>
        <p:spPr>
          <a:xfrm>
            <a:off x="152400" y="1219200"/>
            <a:ext cx="8839200" cy="520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3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8"/>
          <p:cNvSpPr>
            <a:spLocks noChangeArrowheads="1"/>
          </p:cNvSpPr>
          <p:nvPr/>
        </p:nvSpPr>
        <p:spPr bwMode="auto">
          <a:xfrm>
            <a:off x="0" y="4267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8" name="Rectangle 30"/>
          <p:cNvSpPr>
            <a:spLocks noChangeArrowheads="1"/>
          </p:cNvSpPr>
          <p:nvPr/>
        </p:nvSpPr>
        <p:spPr bwMode="auto">
          <a:xfrm>
            <a:off x="0" y="4267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77433"/>
            <a:ext cx="9144000" cy="830997"/>
          </a:xfrm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Ведение журнала согласования справочных полей при импорте каталожных записей из внешних источников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3205" t="12792" r="23334" b="18832"/>
          <a:stretch/>
        </p:blipFill>
        <p:spPr>
          <a:xfrm>
            <a:off x="200668" y="1219444"/>
            <a:ext cx="8742663" cy="529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0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8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718" t="16146" r="10469" b="5209"/>
          <a:stretch/>
        </p:blipFill>
        <p:spPr>
          <a:xfrm>
            <a:off x="120029" y="1034386"/>
            <a:ext cx="8903942" cy="5721256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3133"/>
            <a:ext cx="9144000" cy="830997"/>
          </a:xfrm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Универсальный тематический рубрикатор литературы </a:t>
            </a:r>
            <a:br>
              <a:rPr lang="ru-RU" altLang="ru-RU" sz="2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на основе КТК И ББК</a:t>
            </a:r>
          </a:p>
        </p:txBody>
      </p:sp>
      <p:sp>
        <p:nvSpPr>
          <p:cNvPr id="6" name="Овал 5"/>
          <p:cNvSpPr/>
          <p:nvPr/>
        </p:nvSpPr>
        <p:spPr bwMode="auto">
          <a:xfrm>
            <a:off x="7206542" y="1590827"/>
            <a:ext cx="1386359" cy="266895"/>
          </a:xfrm>
          <a:prstGeom prst="ellipse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7424906" y="6353896"/>
            <a:ext cx="1386359" cy="266895"/>
          </a:xfrm>
          <a:prstGeom prst="ellipse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86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451235"/>
            <a:ext cx="9144000" cy="1569660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ru-RU" altLang="ru-RU" sz="48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В ближайших обновлениях</a:t>
            </a:r>
            <a:br>
              <a:rPr lang="ru-RU" altLang="ru-RU" sz="48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altLang="ru-RU" sz="48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АБИС «МАРК </a:t>
            </a:r>
            <a:r>
              <a:rPr lang="en-US" altLang="ru-RU" sz="48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Cloud</a:t>
            </a:r>
            <a:r>
              <a:rPr lang="ru-RU" altLang="ru-RU" sz="48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»…</a:t>
            </a:r>
            <a:endParaRPr lang="ru-RU" altLang="ru-RU" sz="4800" b="1" i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47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148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33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148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89367" y="218059"/>
            <a:ext cx="8565266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285750" indent="-285750" algn="just" eaLnBrk="1" hangingPunct="1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ru-RU" altLang="ru-RU" sz="2400" kern="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реализация упрощенного адаптивного читательского интерфейса по модели «единой поисковой строки»</a:t>
            </a:r>
          </a:p>
          <a:p>
            <a:pPr marL="285750" indent="-285750" algn="just" eaLnBrk="1" hangingPunct="1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ru-RU" altLang="ru-RU" sz="2400" kern="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интеграция с ведущими сервисами проверки текстового контента на наличие заимствований;</a:t>
            </a:r>
          </a:p>
          <a:p>
            <a:pPr marL="285750" indent="-285750" algn="just" eaLnBrk="1" hangingPunct="1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ru-RU" altLang="ru-RU" sz="2400" kern="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новые отчеты для обеспечения максимальной полноты охвата статистики библиотечной работы</a:t>
            </a:r>
          </a:p>
          <a:p>
            <a:pPr algn="just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ru-RU" altLang="ru-RU" sz="2400" kern="0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400" kern="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  и многое другое</a:t>
            </a:r>
          </a:p>
        </p:txBody>
      </p:sp>
      <p:pic>
        <p:nvPicPr>
          <p:cNvPr id="3078" name="Picture 6" descr="http://www.system-center.fr/wp-content/uploads/2014/01/Updat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714" y="3781325"/>
            <a:ext cx="4936602" cy="295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54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8"/>
          <p:cNvSpPr>
            <a:spLocks noChangeArrowheads="1"/>
          </p:cNvSpPr>
          <p:nvPr/>
        </p:nvSpPr>
        <p:spPr bwMode="auto">
          <a:xfrm>
            <a:off x="0" y="3095625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22531" name="Rectangle 30"/>
          <p:cNvSpPr>
            <a:spLocks noChangeArrowheads="1"/>
          </p:cNvSpPr>
          <p:nvPr/>
        </p:nvSpPr>
        <p:spPr bwMode="auto">
          <a:xfrm>
            <a:off x="0" y="3095625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8045"/>
            <a:ext cx="9144000" cy="5847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3200" b="1" kern="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Тестовое приложение АБИС «МАРК </a:t>
            </a:r>
            <a:r>
              <a:rPr lang="en-US" altLang="ru-RU" sz="3200" b="1" kern="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Cloud</a:t>
            </a:r>
            <a:r>
              <a:rPr lang="ru-RU" altLang="ru-RU" sz="3200" b="1" kern="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47" y="592820"/>
            <a:ext cx="7069989" cy="531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Прямоугольник 5"/>
          <p:cNvSpPr>
            <a:spLocks noChangeArrowheads="1"/>
          </p:cNvSpPr>
          <p:nvPr/>
        </p:nvSpPr>
        <p:spPr bwMode="auto">
          <a:xfrm>
            <a:off x="0" y="5903893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chemeClr val="tx2"/>
                </a:solidFill>
                <a:latin typeface="Century Gothic" panose="020B0502020202020204" pitchFamily="34" charset="0"/>
              </a:rPr>
              <a:t>Инструкция по регистрации и использованию: </a:t>
            </a:r>
            <a:r>
              <a:rPr lang="en-US" altLang="ru-RU" sz="2800" b="1" dirty="0">
                <a:solidFill>
                  <a:schemeClr val="tx2"/>
                </a:solidFill>
                <a:latin typeface="Century Gothic" panose="020B0502020202020204" pitchFamily="34" charset="0"/>
                <a:hlinkClick r:id="rId3"/>
              </a:rPr>
              <a:t>http://</a:t>
            </a:r>
            <a:r>
              <a:rPr lang="en-US" altLang="ru-RU" sz="2800" b="1" dirty="0" smtClean="0">
                <a:solidFill>
                  <a:schemeClr val="tx2"/>
                </a:solidFill>
                <a:latin typeface="Century Gothic" panose="020B0502020202020204" pitchFamily="34" charset="0"/>
                <a:hlinkClick r:id="rId3"/>
              </a:rPr>
              <a:t>www.informsystema.ru/test/</a:t>
            </a:r>
            <a:endParaRPr lang="ru-RU" altLang="ru-RU" sz="28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24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33246"/>
            <a:ext cx="9144000" cy="1631216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ru-RU" altLang="ru-RU" sz="20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У Вас есть затруднения/вопросы при автоматизации Вашей библиотеки?</a:t>
            </a:r>
            <a:r>
              <a:rPr lang="en-US" altLang="ru-RU" sz="20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/>
            </a:r>
            <a:br>
              <a:rPr lang="en-US" altLang="ru-RU" sz="20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altLang="ru-RU" sz="20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0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altLang="ru-RU" sz="20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Желаете узнать больше об актуальных версиях АБИС семейства «МАРК» и попробовать их в работе?</a:t>
            </a:r>
            <a:endParaRPr lang="ru-RU" altLang="ru-RU" sz="2800" b="1" i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47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8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864490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i="1" kern="0" dirty="0">
                <a:solidFill>
                  <a:srgbClr val="000000"/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Приходите к нам на выставочный стенд! Мы все покажем и с удовольствием проконсультируем </a:t>
            </a:r>
            <a:r>
              <a:rPr lang="ru-RU" altLang="ru-RU" sz="3200" b="1" i="1" kern="0" dirty="0" smtClean="0">
                <a:solidFill>
                  <a:srgbClr val="000000"/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Вас по интересующим вопросам</a:t>
            </a:r>
            <a:endParaRPr lang="ru-RU" dirty="0"/>
          </a:p>
        </p:txBody>
      </p:sp>
      <p:pic>
        <p:nvPicPr>
          <p:cNvPr id="1026" name="Picture 2" descr="exhib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416" y="4010646"/>
            <a:ext cx="2817358" cy="269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65" b="12700"/>
          <a:stretch/>
        </p:blipFill>
        <p:spPr>
          <a:xfrm>
            <a:off x="923924" y="4010646"/>
            <a:ext cx="3686176" cy="2689622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 bwMode="auto">
          <a:xfrm>
            <a:off x="6248400" y="4574411"/>
            <a:ext cx="381000" cy="3810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73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2" grpId="0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8"/>
          <p:cNvSpPr>
            <a:spLocks noChangeArrowheads="1"/>
          </p:cNvSpPr>
          <p:nvPr/>
        </p:nvSpPr>
        <p:spPr bwMode="auto">
          <a:xfrm>
            <a:off x="0" y="34924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148" name="Rectangle 30"/>
          <p:cNvSpPr>
            <a:spLocks noChangeArrowheads="1"/>
          </p:cNvSpPr>
          <p:nvPr/>
        </p:nvSpPr>
        <p:spPr bwMode="auto">
          <a:xfrm>
            <a:off x="0" y="34924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3620" y="642646"/>
            <a:ext cx="5278056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algn="just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ru-RU" altLang="ru-RU" sz="2000" b="1" kern="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Вышла в свет книга </a:t>
            </a:r>
            <a:r>
              <a:rPr lang="ru-RU" altLang="ru-RU" sz="2000" kern="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генерального директора НПО «ИНФОРМ-СИСТЕМА», д.т.н., проф</a:t>
            </a:r>
            <a:r>
              <a:rPr lang="ru-RU" altLang="ru-RU" sz="2000" kern="0" dirty="0" smtClean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. </a:t>
            </a:r>
            <a:r>
              <a:rPr lang="ru-RU" altLang="ru-RU" sz="2000" b="1" kern="0" dirty="0" smtClean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В.В</a:t>
            </a:r>
            <a:r>
              <a:rPr lang="ru-RU" altLang="ru-RU" sz="2000" b="1" kern="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. Попова «Мыслительное карате: Методология научно-технического творчества и концептуального проектирования</a:t>
            </a:r>
            <a:r>
              <a:rPr lang="ru-RU" altLang="ru-RU" sz="2000" b="1" kern="0" dirty="0" smtClean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»</a:t>
            </a:r>
            <a:endParaRPr lang="ru-RU" altLang="ru-RU" sz="2000" b="1" kern="0" dirty="0">
              <a:solidFill>
                <a:srgbClr val="00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lvl="0" algn="just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ru-RU" altLang="ru-RU" sz="2000" kern="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Книга посвящена методам и средствам научно-технического </a:t>
            </a:r>
            <a:r>
              <a:rPr lang="ru-RU" altLang="ru-RU" sz="2000" kern="0" dirty="0" smtClean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творчества </a:t>
            </a:r>
            <a:r>
              <a:rPr lang="ru-RU" altLang="ru-RU" sz="2000" kern="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и </a:t>
            </a:r>
            <a:r>
              <a:rPr lang="ru-RU" altLang="ru-RU" sz="2000" b="1" kern="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обобщает многолетний успешный опыт инженерной, научной, педагогической и управленческой деятельности </a:t>
            </a:r>
            <a:r>
              <a:rPr lang="ru-RU" altLang="ru-RU" sz="2000" b="1" kern="0" dirty="0" smtClean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автора</a:t>
            </a:r>
            <a:endParaRPr lang="ru-RU" altLang="ru-RU" sz="2000" kern="0" dirty="0">
              <a:solidFill>
                <a:srgbClr val="00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3620" y="4903019"/>
            <a:ext cx="8796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ru-RU" altLang="ru-RU" kern="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Дополнительная </a:t>
            </a:r>
            <a:r>
              <a:rPr lang="ru-RU" altLang="ru-RU" b="1" kern="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информация о книге</a:t>
            </a:r>
            <a:r>
              <a:rPr lang="ru-RU" altLang="ru-RU" kern="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, включая рецензии ведущих ученых и специалистов (в том числе представителей РАН и РАО), сведения о способах приобретения, </a:t>
            </a:r>
            <a:r>
              <a:rPr lang="ru-RU" altLang="ru-RU" kern="0" dirty="0" smtClean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доставки и </a:t>
            </a:r>
            <a:r>
              <a:rPr lang="ru-RU" altLang="ru-RU" kern="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другое –  представлены </a:t>
            </a:r>
            <a:r>
              <a:rPr lang="ru-RU" altLang="ru-RU" b="1" kern="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на сайте </a:t>
            </a:r>
            <a:r>
              <a:rPr lang="ru-RU" altLang="ru-RU" b="1" u="sng" kern="0" dirty="0" err="1">
                <a:solidFill>
                  <a:srgbClr val="0070C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мыслительноекарате.рф</a:t>
            </a:r>
            <a:r>
              <a:rPr lang="ru-RU" altLang="ru-RU" kern="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100" name="Picture 4" descr="ÐÐ½Ð¸Ð³Ð° ÐÑÑÐ»Ð¸ÑÐµÐ»ÑÐ½Ð¾Ðµ ÐÐ°ÑÐ°Ñ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0"/>
          <a:stretch/>
        </p:blipFill>
        <p:spPr bwMode="auto">
          <a:xfrm>
            <a:off x="5719884" y="847974"/>
            <a:ext cx="3316749" cy="368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93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493955"/>
            <a:ext cx="9144000" cy="2585323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ru-RU" altLang="ru-RU" sz="54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Несколько слов </a:t>
            </a:r>
            <a:br>
              <a:rPr lang="ru-RU" altLang="ru-RU" sz="54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altLang="ru-RU" sz="54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о</a:t>
            </a:r>
            <a:r>
              <a:rPr lang="en-US" altLang="ru-RU" sz="54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54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развитии </a:t>
            </a:r>
            <a:br>
              <a:rPr lang="ru-RU" altLang="ru-RU" sz="54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altLang="ru-RU" sz="54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АБИС «МАРК-</a:t>
            </a:r>
            <a:r>
              <a:rPr lang="en-US" altLang="ru-RU" sz="54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SQL</a:t>
            </a:r>
            <a:r>
              <a:rPr lang="ru-RU" altLang="ru-RU" sz="54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»</a:t>
            </a:r>
            <a:endParaRPr lang="ru-RU" altLang="ru-RU" sz="5400" b="1" i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47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8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26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369024"/>
            <a:ext cx="9144000" cy="769441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b="1" i="1" kern="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БЛАГОДАРЮ ЗА ВНИМАНИЕ!</a:t>
            </a:r>
          </a:p>
        </p:txBody>
      </p:sp>
      <p:sp>
        <p:nvSpPr>
          <p:cNvPr id="37893" name="Прямоугольник 7"/>
          <p:cNvSpPr>
            <a:spLocks noChangeArrowheads="1"/>
          </p:cNvSpPr>
          <p:nvPr/>
        </p:nvSpPr>
        <p:spPr bwMode="auto">
          <a:xfrm>
            <a:off x="152400" y="3220125"/>
            <a:ext cx="89916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00"/>
                </a:solidFill>
                <a:latin typeface="Century Gothic" panose="020B0502020202020204" pitchFamily="34" charset="0"/>
              </a:rPr>
              <a:t>Дмитрий Николаевич </a:t>
            </a:r>
            <a:r>
              <a:rPr lang="ru-RU" altLang="ru-RU" b="1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Чикичев</a:t>
            </a:r>
            <a:r>
              <a:rPr lang="ru-RU" altLang="ru-RU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endParaRPr lang="ru-RU" altLang="ru-RU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руководитель отдела маркетинга и внедрения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ООО «НПО «ИНФОРМ-СИСТЕМА»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Тел.: +7 </a:t>
            </a:r>
            <a:r>
              <a:rPr lang="en-US" altLang="ru-RU" sz="24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499 789-29-01</a:t>
            </a:r>
            <a:endParaRPr lang="ru-RU" altLang="ru-RU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ru-RU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Skype:</a:t>
            </a:r>
            <a:r>
              <a:rPr lang="ru-RU" altLang="ru-RU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altLang="ru-RU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dm.chik</a:t>
            </a:r>
            <a:endParaRPr lang="en-US" altLang="ru-RU" sz="2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ru-RU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E-mail: dnc@informsystema.ru</a:t>
            </a:r>
          </a:p>
        </p:txBody>
      </p:sp>
    </p:spTree>
    <p:extLst>
      <p:ext uri="{BB962C8B-B14F-4D97-AF65-F5344CB8AC3E}">
        <p14:creationId xmlns:p14="http://schemas.microsoft.com/office/powerpoint/2010/main" val="329937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1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4379"/>
            <a:ext cx="9144000" cy="769441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ru-RU" altLang="ru-RU" sz="2200" b="1" dirty="0" smtClean="0">
                <a:latin typeface="Century Gothic" panose="020B0502020202020204" pitchFamily="34" charset="0"/>
              </a:rPr>
              <a:t>Подготовлена к выходу и проходит тестирование очередная версия АБИС «МАРК-</a:t>
            </a:r>
            <a:r>
              <a:rPr lang="en-US" altLang="ru-RU" sz="2200" b="1" dirty="0" smtClean="0">
                <a:latin typeface="Century Gothic" panose="020B0502020202020204" pitchFamily="34" charset="0"/>
              </a:rPr>
              <a:t>SQL</a:t>
            </a:r>
            <a:r>
              <a:rPr lang="ru-RU" altLang="ru-RU" sz="2200" b="1" dirty="0" smtClean="0">
                <a:latin typeface="Century Gothic" panose="020B0502020202020204" pitchFamily="34" charset="0"/>
              </a:rPr>
              <a:t>» 1.21</a:t>
            </a:r>
            <a:endParaRPr lang="ru-RU" altLang="ru-RU" sz="22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790753"/>
            <a:ext cx="3914326" cy="29233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5" b="15392"/>
          <a:stretch/>
        </p:blipFill>
        <p:spPr>
          <a:xfrm>
            <a:off x="295275" y="1932099"/>
            <a:ext cx="4800600" cy="30728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" r="6455"/>
          <a:stretch/>
        </p:blipFill>
        <p:spPr>
          <a:xfrm>
            <a:off x="95250" y="4325827"/>
            <a:ext cx="4648200" cy="2348736"/>
          </a:xfrm>
          <a:prstGeom prst="rect">
            <a:avLst/>
          </a:prstGeom>
        </p:spPr>
      </p:pic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5160962" y="803820"/>
            <a:ext cx="3917950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 algn="just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значительно </a:t>
            </a:r>
            <a:r>
              <a:rPr lang="ru-RU" sz="1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увеличено быстродействие</a:t>
            </a:r>
            <a:r>
              <a:rPr lang="ru-RU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при работе с большим количеством баз данных;</a:t>
            </a:r>
          </a:p>
          <a:p>
            <a:pPr indent="457200" algn="just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полностью </a:t>
            </a:r>
            <a:r>
              <a:rPr lang="ru-RU" sz="1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переработан веб-модуль расчета </a:t>
            </a:r>
            <a:r>
              <a:rPr lang="ru-RU" sz="1600" b="1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книгообеспеченности</a:t>
            </a:r>
            <a:r>
              <a:rPr lang="ru-RU" sz="1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учебного процесса;</a:t>
            </a:r>
          </a:p>
          <a:p>
            <a:pPr indent="457200" algn="just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реализован </a:t>
            </a:r>
            <a:r>
              <a:rPr lang="ru-RU" sz="1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упрощенный процесс инсталляции АБИС</a:t>
            </a:r>
            <a:r>
              <a:rPr lang="ru-RU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на локальном компьютере, требующий от пользователя минимального уровня владения ПК;</a:t>
            </a:r>
          </a:p>
          <a:p>
            <a:pPr indent="457200" algn="just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доработана </a:t>
            </a:r>
            <a:r>
              <a:rPr lang="ru-RU" sz="1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интеграция АБИС со службами </a:t>
            </a:r>
            <a:r>
              <a:rPr lang="en-US" sz="1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Active Directory</a:t>
            </a:r>
            <a:r>
              <a:rPr lang="en-US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;</a:t>
            </a:r>
          </a:p>
          <a:p>
            <a:pPr indent="457200" algn="just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добавлены </a:t>
            </a:r>
            <a:r>
              <a:rPr lang="ru-RU" sz="1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расширенные возможности </a:t>
            </a:r>
            <a:r>
              <a:rPr lang="ru-RU" sz="1600" b="1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кастомизации</a:t>
            </a:r>
            <a:r>
              <a:rPr lang="ru-RU" sz="1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пользователями интерфейса веб-модуля</a:t>
            </a:r>
            <a:r>
              <a:rPr lang="ru-RU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поиска;</a:t>
            </a:r>
          </a:p>
          <a:p>
            <a:pPr indent="457200" algn="just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исправлены мелкие недоработки;</a:t>
            </a:r>
          </a:p>
          <a:p>
            <a:pPr indent="457200" algn="just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по запросам пользователей реализованы </a:t>
            </a:r>
            <a:r>
              <a:rPr lang="ru-RU" sz="1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новые отчеты</a:t>
            </a:r>
            <a:endParaRPr lang="ru-RU" sz="16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39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909453"/>
            <a:ext cx="9144000" cy="1754326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ru-RU" altLang="ru-RU" sz="54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Коротко об </a:t>
            </a:r>
            <a:br>
              <a:rPr lang="ru-RU" altLang="ru-RU" sz="54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altLang="ru-RU" sz="54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АБИС «МАРК </a:t>
            </a:r>
            <a:r>
              <a:rPr lang="en-US" altLang="ru-RU" sz="54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Cloud</a:t>
            </a:r>
            <a:r>
              <a:rPr lang="ru-RU" altLang="ru-RU" sz="54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»</a:t>
            </a:r>
            <a:endParaRPr lang="ru-RU" altLang="ru-RU" sz="5400" b="1" i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47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8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81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8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8" name="Text Box 24"/>
          <p:cNvSpPr txBox="1">
            <a:spLocks noChangeArrowheads="1"/>
          </p:cNvSpPr>
          <p:nvPr/>
        </p:nvSpPr>
        <p:spPr bwMode="auto">
          <a:xfrm>
            <a:off x="68260" y="-1767"/>
            <a:ext cx="90074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spcAft>
                <a:spcPts val="1200"/>
              </a:spcAft>
              <a:defRPr/>
            </a:pPr>
            <a:r>
              <a:rPr lang="ru-RU" b="1" i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В последние годы в ответ на современные мировые тенденции автоматизации библиотек на российском рынке появились программные средства для автоматизации библиотек…</a:t>
            </a:r>
            <a:endParaRPr lang="ru-RU" b="1" i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68262" y="996950"/>
            <a:ext cx="90074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поддерживающие </a:t>
            </a:r>
            <a:r>
              <a:rPr lang="ru-RU" sz="1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облачные</a:t>
            </a:r>
            <a:r>
              <a:rPr lang="ru-RU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вычислительные технологии;</a:t>
            </a:r>
          </a:p>
        </p:txBody>
      </p:sp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68262" y="1335504"/>
            <a:ext cx="90074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0" indent="-342900" algn="just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реализующие для пользователей </a:t>
            </a:r>
            <a:r>
              <a:rPr lang="ru-RU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технологию «тонкого клиента»</a:t>
            </a:r>
            <a:r>
              <a:rPr 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на базе веб-интерфейса, функционирующие на мобильных устройствах;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68262" y="1920279"/>
            <a:ext cx="90074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0" indent="-342900" algn="just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имеющие встроенные средства </a:t>
            </a:r>
            <a:r>
              <a:rPr lang="ru-RU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управления электронным контентом</a:t>
            </a:r>
            <a:r>
              <a:rPr 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и организации широкого доступа к нему с защитой от копирования;</a:t>
            </a:r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68262" y="2505054"/>
            <a:ext cx="90074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0" indent="-342900" algn="just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обеспечивающие возможность </a:t>
            </a:r>
            <a:r>
              <a:rPr lang="ru-RU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сетевой работы</a:t>
            </a:r>
            <a:r>
              <a:rPr 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(в </a:t>
            </a:r>
            <a:r>
              <a:rPr lang="ru-RU" sz="16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т.ч</a:t>
            </a:r>
            <a:r>
              <a:rPr 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. распределенной каталогизации) </a:t>
            </a:r>
            <a:r>
              <a:rPr lang="ru-RU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множества библиотек</a:t>
            </a:r>
            <a:r>
              <a:rPr 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;</a:t>
            </a:r>
          </a:p>
        </p:txBody>
      </p:sp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68262" y="3089829"/>
            <a:ext cx="90074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0" indent="-342900" algn="just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включающие </a:t>
            </a:r>
            <a:r>
              <a:rPr lang="ru-RU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развитые средства интеграции </a:t>
            </a:r>
            <a:r>
              <a:rPr 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разрозненных электронных библиотечно-информационных ресурсов, в </a:t>
            </a:r>
            <a:r>
              <a:rPr lang="ru-RU" sz="16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т.ч</a:t>
            </a:r>
            <a:r>
              <a:rPr 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. средства контроля и устранения дублетных записей, </a:t>
            </a:r>
            <a:r>
              <a:rPr 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API </a:t>
            </a:r>
            <a:r>
              <a:rPr 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для интеграции с внешними средами, поддержку распространенных протоколов обмена данными;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68262" y="4143397"/>
            <a:ext cx="90074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0" indent="-342900" algn="just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работающие с </a:t>
            </a:r>
            <a:r>
              <a:rPr lang="ru-RU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различными моделями метаданных</a:t>
            </a:r>
            <a:r>
              <a:rPr 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: на базе форматов </a:t>
            </a:r>
            <a:r>
              <a:rPr 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MARC </a:t>
            </a:r>
            <a:r>
              <a:rPr 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и других, распространенных в сферах культуры, образования и науки;</a:t>
            </a:r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68261" y="4684305"/>
            <a:ext cx="90074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0" indent="-342900" algn="just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предоставляющие пользователям </a:t>
            </a:r>
            <a:r>
              <a:rPr lang="ru-RU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широкие возможности адаптации </a:t>
            </a:r>
            <a:r>
              <a:rPr 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пользовательского интерфейса и реализации специфичных бизнес-процессов;</a:t>
            </a:r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68261" y="5217697"/>
            <a:ext cx="90074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0" indent="-342900" algn="just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разработанные на базе отечественных компонентов и функционирующие как на серверной, так и на клиентской частях в свободно распространяемом окружении – позволяющие обеспечить </a:t>
            </a:r>
            <a:r>
              <a:rPr lang="ru-RU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выполнение требований </a:t>
            </a:r>
            <a:r>
              <a:rPr lang="ru-RU" sz="1600" b="1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импортозамещения</a:t>
            </a:r>
            <a:r>
              <a:rPr lang="ru-RU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;</a:t>
            </a:r>
          </a:p>
        </p:txBody>
      </p: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68260" y="6273225"/>
            <a:ext cx="90074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0" indent="-342900" algn="just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поддерживающие распространенные типы </a:t>
            </a:r>
            <a:r>
              <a:rPr lang="ru-RU" sz="1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оборудования для идентификации </a:t>
            </a:r>
            <a:r>
              <a:rPr lang="ru-RU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на базе технологий </a:t>
            </a:r>
            <a:r>
              <a:rPr lang="en-US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RFID </a:t>
            </a:r>
            <a:r>
              <a:rPr lang="ru-RU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и штрих-кодирования</a:t>
            </a:r>
            <a:endParaRPr lang="ru-RU" sz="16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33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8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8"/>
          <p:cNvSpPr>
            <a:spLocks noChangeArrowheads="1"/>
          </p:cNvSpPr>
          <p:nvPr/>
        </p:nvSpPr>
        <p:spPr bwMode="auto">
          <a:xfrm>
            <a:off x="333375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1" name="Rectangle 30"/>
          <p:cNvSpPr>
            <a:spLocks noChangeArrowheads="1"/>
          </p:cNvSpPr>
          <p:nvPr/>
        </p:nvSpPr>
        <p:spPr bwMode="auto">
          <a:xfrm>
            <a:off x="333375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8" name="Text Box 24"/>
          <p:cNvSpPr txBox="1">
            <a:spLocks noChangeArrowheads="1"/>
          </p:cNvSpPr>
          <p:nvPr/>
        </p:nvSpPr>
        <p:spPr bwMode="auto">
          <a:xfrm>
            <a:off x="68261" y="101600"/>
            <a:ext cx="900747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ru-RU" sz="2800" b="1" i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Все это </a:t>
            </a:r>
            <a:r>
              <a:rPr lang="ru-RU" sz="2800" i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многообразие преимуществ,</a:t>
            </a:r>
            <a:r>
              <a:rPr lang="ru-RU" sz="2800" b="1" i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sz="2800" i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наряду с типовыми функциональными возможностями автоматизации библиотечных процессов, </a:t>
            </a:r>
            <a:r>
              <a:rPr lang="ru-RU" sz="2800" b="1" i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реализовано в АБИС «МАРК </a:t>
            </a:r>
            <a:r>
              <a:rPr lang="en-US" sz="2800" b="1" i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Cloud</a:t>
            </a:r>
            <a:r>
              <a:rPr lang="ru-RU" sz="2800" b="1" i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» </a:t>
            </a:r>
            <a:r>
              <a:rPr lang="ru-RU" sz="2800" i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и предоставляется выбравшим ее пользователям</a:t>
            </a:r>
            <a:endParaRPr lang="ru-RU" sz="2800" i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55" y="2348369"/>
            <a:ext cx="3923157" cy="2849980"/>
          </a:xfrm>
          <a:prstGeom prst="rect">
            <a:avLst/>
          </a:prstGeom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3216" b="4967"/>
          <a:stretch>
            <a:fillRect/>
          </a:stretch>
        </p:blipFill>
        <p:spPr bwMode="auto">
          <a:xfrm>
            <a:off x="1923386" y="2900315"/>
            <a:ext cx="4093951" cy="284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934" y="3575706"/>
            <a:ext cx="4391422" cy="2678767"/>
          </a:xfrm>
          <a:prstGeom prst="rect">
            <a:avLst/>
          </a:prstGeom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49" b="3333"/>
          <a:stretch>
            <a:fillRect/>
          </a:stretch>
        </p:blipFill>
        <p:spPr bwMode="auto">
          <a:xfrm>
            <a:off x="4899379" y="4072245"/>
            <a:ext cx="3769544" cy="266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41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343239"/>
            <a:ext cx="9144000" cy="3785652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ru-RU" altLang="ru-RU" sz="48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Опыт создания облачных сетей библиотек и интеграции их электронных ресурсов на базе АБИС «МАРК </a:t>
            </a:r>
            <a:r>
              <a:rPr lang="en-US" altLang="ru-RU" sz="48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Cloud</a:t>
            </a:r>
            <a:r>
              <a:rPr lang="ru-RU" altLang="ru-RU" sz="4800" b="1" i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»</a:t>
            </a:r>
            <a:endParaRPr lang="ru-RU" altLang="ru-RU" sz="4800" b="1" i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47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8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58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6038"/>
            <a:ext cx="9144000" cy="369887"/>
          </a:xfrm>
        </p:spPr>
        <p:txBody>
          <a:bodyPr>
            <a:spAutoFit/>
          </a:bodyPr>
          <a:lstStyle/>
          <a:p>
            <a:pPr eaLnBrk="1" hangingPunct="1"/>
            <a:r>
              <a:rPr lang="ru-RU" altLang="ru-RU" sz="1800" b="1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Общая схема организации информационно-библиотечной сети</a:t>
            </a:r>
          </a:p>
        </p:txBody>
      </p:sp>
      <p:grpSp>
        <p:nvGrpSpPr>
          <p:cNvPr id="10243" name="Группа 60"/>
          <p:cNvGrpSpPr>
            <a:grpSpLocks/>
          </p:cNvGrpSpPr>
          <p:nvPr/>
        </p:nvGrpSpPr>
        <p:grpSpPr bwMode="auto">
          <a:xfrm>
            <a:off x="125413" y="663575"/>
            <a:ext cx="8867775" cy="5934075"/>
            <a:chOff x="-1" y="444380"/>
            <a:chExt cx="9118363" cy="6413620"/>
          </a:xfrm>
        </p:grpSpPr>
        <p:sp>
          <p:nvSpPr>
            <p:cNvPr id="10244" name="Rectangle 28"/>
            <p:cNvSpPr>
              <a:spLocks noChangeArrowheads="1"/>
            </p:cNvSpPr>
            <p:nvPr/>
          </p:nvSpPr>
          <p:spPr bwMode="auto">
            <a:xfrm>
              <a:off x="0" y="3095893"/>
              <a:ext cx="189941" cy="399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245" name="Rectangle 30"/>
            <p:cNvSpPr>
              <a:spLocks noChangeArrowheads="1"/>
            </p:cNvSpPr>
            <p:nvPr/>
          </p:nvSpPr>
          <p:spPr bwMode="auto">
            <a:xfrm>
              <a:off x="0" y="3095893"/>
              <a:ext cx="189941" cy="399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246" name="Picture 95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9981" y="1050728"/>
              <a:ext cx="4810303" cy="5222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7" name="TextBox 960"/>
            <p:cNvSpPr txBox="1">
              <a:spLocks noChangeArrowheads="1"/>
            </p:cNvSpPr>
            <p:nvPr/>
          </p:nvSpPr>
          <p:spPr bwMode="auto">
            <a:xfrm>
              <a:off x="3332865" y="1631901"/>
              <a:ext cx="2785929" cy="565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АБИС в вычислительном облаке</a:t>
              </a:r>
            </a:p>
          </p:txBody>
        </p:sp>
        <p:grpSp>
          <p:nvGrpSpPr>
            <p:cNvPr id="10248" name="Группа 967"/>
            <p:cNvGrpSpPr>
              <a:grpSpLocks/>
            </p:cNvGrpSpPr>
            <p:nvPr/>
          </p:nvGrpSpPr>
          <p:grpSpPr bwMode="auto">
            <a:xfrm>
              <a:off x="2521015" y="3195944"/>
              <a:ext cx="1456478" cy="1376018"/>
              <a:chOff x="2315911" y="3187577"/>
              <a:chExt cx="1456478" cy="1375873"/>
            </a:xfrm>
          </p:grpSpPr>
          <p:pic>
            <p:nvPicPr>
              <p:cNvPr id="10290" name="Picture 95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5911" y="3187577"/>
                <a:ext cx="1456478" cy="13758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91" name="TextBox 961"/>
              <p:cNvSpPr txBox="1">
                <a:spLocks noChangeArrowheads="1"/>
              </p:cNvSpPr>
              <p:nvPr/>
            </p:nvSpPr>
            <p:spPr bwMode="auto">
              <a:xfrm>
                <a:off x="2374301" y="3946731"/>
                <a:ext cx="1334570" cy="4656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400" smtClean="0">
                    <a:solidFill>
                      <a:srgbClr val="000000"/>
                    </a:solidFill>
                    <a:latin typeface="Century Gothic" panose="020B0502020202020204" pitchFamily="34" charset="0"/>
                  </a:rPr>
                  <a:t>Интегральный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400" smtClean="0">
                    <a:solidFill>
                      <a:srgbClr val="000000"/>
                    </a:solidFill>
                    <a:latin typeface="Century Gothic" panose="020B0502020202020204" pitchFamily="34" charset="0"/>
                  </a:rPr>
                  <a:t>каталог</a:t>
                </a:r>
              </a:p>
            </p:txBody>
          </p:sp>
        </p:grpSp>
        <p:pic>
          <p:nvPicPr>
            <p:cNvPr id="10249" name="Picture 95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5957" y="2295873"/>
              <a:ext cx="1585911" cy="1484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50" name="Группа 966"/>
            <p:cNvGrpSpPr>
              <a:grpSpLocks/>
            </p:cNvGrpSpPr>
            <p:nvPr/>
          </p:nvGrpSpPr>
          <p:grpSpPr bwMode="auto">
            <a:xfrm>
              <a:off x="3962400" y="4230094"/>
              <a:ext cx="1158803" cy="1386867"/>
              <a:chOff x="3834210" y="4144704"/>
              <a:chExt cx="1158803" cy="1386721"/>
            </a:xfrm>
          </p:grpSpPr>
          <p:pic>
            <p:nvPicPr>
              <p:cNvPr id="10288" name="Picture 95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0488" y="4144704"/>
                <a:ext cx="1152525" cy="1386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89" name="TextBox 962"/>
              <p:cNvSpPr txBox="1">
                <a:spLocks noChangeArrowheads="1"/>
              </p:cNvSpPr>
              <p:nvPr/>
            </p:nvSpPr>
            <p:spPr bwMode="auto">
              <a:xfrm>
                <a:off x="3834210" y="4885345"/>
                <a:ext cx="1147983" cy="4656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400" smtClean="0">
                    <a:solidFill>
                      <a:srgbClr val="000000"/>
                    </a:solidFill>
                    <a:latin typeface="Century Gothic" panose="020B0502020202020204" pitchFamily="34" charset="0"/>
                  </a:rPr>
                  <a:t>Хранилище ЭИР</a:t>
                </a:r>
              </a:p>
            </p:txBody>
          </p:sp>
        </p:grpSp>
        <p:grpSp>
          <p:nvGrpSpPr>
            <p:cNvPr id="10251" name="Группа 975"/>
            <p:cNvGrpSpPr>
              <a:grpSpLocks/>
            </p:cNvGrpSpPr>
            <p:nvPr/>
          </p:nvGrpSpPr>
          <p:grpSpPr bwMode="auto">
            <a:xfrm>
              <a:off x="5281305" y="3614730"/>
              <a:ext cx="1102407" cy="1649519"/>
              <a:chOff x="5127477" y="3614864"/>
              <a:chExt cx="1102407" cy="1649345"/>
            </a:xfrm>
          </p:grpSpPr>
          <p:pic>
            <p:nvPicPr>
              <p:cNvPr id="10286" name="Picture 95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7477" y="3614864"/>
                <a:ext cx="1102407" cy="1649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87" name="TextBox 968"/>
              <p:cNvSpPr txBox="1">
                <a:spLocks noChangeArrowheads="1"/>
              </p:cNvSpPr>
              <p:nvPr/>
            </p:nvSpPr>
            <p:spPr bwMode="auto">
              <a:xfrm>
                <a:off x="5161660" y="4584817"/>
                <a:ext cx="1016948" cy="4656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400" smtClean="0">
                    <a:solidFill>
                      <a:srgbClr val="000000"/>
                    </a:solidFill>
                    <a:latin typeface="Century Gothic" panose="020B0502020202020204" pitchFamily="34" charset="0"/>
                  </a:rPr>
                  <a:t>Общая БД АБИС</a:t>
                </a:r>
              </a:p>
            </p:txBody>
          </p:sp>
        </p:grpSp>
        <p:pic>
          <p:nvPicPr>
            <p:cNvPr id="10252" name="Picture 95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62" y="593748"/>
              <a:ext cx="1211099" cy="1211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5" name="TextBox 974"/>
            <p:cNvSpPr txBox="1"/>
            <p:nvPr/>
          </p:nvSpPr>
          <p:spPr bwMode="auto">
            <a:xfrm>
              <a:off x="71214" y="444380"/>
              <a:ext cx="253166" cy="5665862"/>
            </a:xfrm>
            <a:prstGeom prst="rect">
              <a:avLst/>
            </a:prstGeom>
            <a:noFill/>
          </p:spPr>
          <p:txBody>
            <a:bodyPr vert="vert270"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ru-RU" sz="16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Учреждения и их библиотеки </a:t>
              </a:r>
            </a:p>
          </p:txBody>
        </p:sp>
        <p:pic>
          <p:nvPicPr>
            <p:cNvPr id="10254" name="Picture 95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734" y="2199137"/>
              <a:ext cx="1211099" cy="1211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55" name="Группа 983"/>
            <p:cNvGrpSpPr>
              <a:grpSpLocks/>
            </p:cNvGrpSpPr>
            <p:nvPr/>
          </p:nvGrpSpPr>
          <p:grpSpPr bwMode="auto">
            <a:xfrm>
              <a:off x="641917" y="3728961"/>
              <a:ext cx="1211099" cy="1914654"/>
              <a:chOff x="488089" y="3729083"/>
              <a:chExt cx="1211099" cy="1914452"/>
            </a:xfrm>
          </p:grpSpPr>
          <p:pic>
            <p:nvPicPr>
              <p:cNvPr id="10283" name="Picture 95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8089" y="3729083"/>
                <a:ext cx="1211099" cy="12110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84" name="Picture 95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85" y="5036673"/>
                <a:ext cx="439975" cy="606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0285" name="Прямая соединительная линия 978"/>
              <p:cNvCxnSpPr>
                <a:cxnSpLocks noChangeShapeType="1"/>
              </p:cNvCxnSpPr>
              <p:nvPr/>
            </p:nvCxnSpPr>
            <p:spPr bwMode="auto">
              <a:xfrm rot="16200000" flipH="1">
                <a:off x="1170910" y="4939824"/>
                <a:ext cx="238572" cy="0"/>
              </a:xfrm>
              <a:prstGeom prst="line">
                <a:avLst/>
              </a:prstGeom>
              <a:noFill/>
              <a:ln w="158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0256" name="Прямая соединительная линия 985"/>
            <p:cNvCxnSpPr>
              <a:cxnSpLocks noChangeShapeType="1"/>
            </p:cNvCxnSpPr>
            <p:nvPr/>
          </p:nvCxnSpPr>
          <p:spPr bwMode="auto">
            <a:xfrm>
              <a:off x="1914261" y="1199362"/>
              <a:ext cx="811851" cy="765863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57" name="Прямая соединительная линия 987"/>
            <p:cNvCxnSpPr>
              <a:cxnSpLocks noChangeShapeType="1"/>
            </p:cNvCxnSpPr>
            <p:nvPr/>
          </p:nvCxnSpPr>
          <p:spPr bwMode="auto">
            <a:xfrm flipV="1">
              <a:off x="1912833" y="2563494"/>
              <a:ext cx="479993" cy="241257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58" name="Прямая соединительная линия 990"/>
            <p:cNvCxnSpPr>
              <a:cxnSpLocks noChangeShapeType="1"/>
            </p:cNvCxnSpPr>
            <p:nvPr/>
          </p:nvCxnSpPr>
          <p:spPr bwMode="auto">
            <a:xfrm flipV="1">
              <a:off x="1563888" y="4700167"/>
              <a:ext cx="957125" cy="639984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259" name="Левая фигурная скобка 995"/>
            <p:cNvSpPr>
              <a:spLocks/>
            </p:cNvSpPr>
            <p:nvPr/>
          </p:nvSpPr>
          <p:spPr bwMode="auto">
            <a:xfrm>
              <a:off x="435838" y="580660"/>
              <a:ext cx="230737" cy="5179297"/>
            </a:xfrm>
            <a:prstGeom prst="leftBrace">
              <a:avLst>
                <a:gd name="adj1" fmla="val 8314"/>
                <a:gd name="adj2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260" name="TextBox 996"/>
            <p:cNvSpPr txBox="1">
              <a:spLocks noChangeArrowheads="1"/>
            </p:cNvSpPr>
            <p:nvPr/>
          </p:nvSpPr>
          <p:spPr bwMode="auto">
            <a:xfrm>
              <a:off x="1103829" y="1787159"/>
              <a:ext cx="434413" cy="266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…</a:t>
              </a:r>
            </a:p>
          </p:txBody>
        </p:sp>
        <p:sp>
          <p:nvSpPr>
            <p:cNvPr id="10261" name="TextBox 997"/>
            <p:cNvSpPr txBox="1">
              <a:spLocks noChangeArrowheads="1"/>
            </p:cNvSpPr>
            <p:nvPr/>
          </p:nvSpPr>
          <p:spPr bwMode="auto">
            <a:xfrm>
              <a:off x="1051128" y="3366872"/>
              <a:ext cx="434413" cy="266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…</a:t>
              </a:r>
            </a:p>
          </p:txBody>
        </p:sp>
        <p:sp>
          <p:nvSpPr>
            <p:cNvPr id="999" name="TextBox 998"/>
            <p:cNvSpPr txBox="1"/>
            <p:nvPr/>
          </p:nvSpPr>
          <p:spPr bwMode="auto">
            <a:xfrm>
              <a:off x="8709646" y="563563"/>
              <a:ext cx="253166" cy="4880163"/>
            </a:xfrm>
            <a:prstGeom prst="rect">
              <a:avLst/>
            </a:prstGeom>
            <a:noFill/>
          </p:spPr>
          <p:txBody>
            <a:bodyPr vert="vert270"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ru-RU" sz="16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Органы управления</a:t>
              </a:r>
            </a:p>
          </p:txBody>
        </p:sp>
        <p:pic>
          <p:nvPicPr>
            <p:cNvPr id="10263" name="Picture 95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8199" y="727734"/>
              <a:ext cx="1140863" cy="1109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4" name="Правая фигурная скобка 1000"/>
            <p:cNvSpPr>
              <a:spLocks/>
            </p:cNvSpPr>
            <p:nvPr/>
          </p:nvSpPr>
          <p:spPr bwMode="auto">
            <a:xfrm>
              <a:off x="8409060" y="649032"/>
              <a:ext cx="247828" cy="4717776"/>
            </a:xfrm>
            <a:prstGeom prst="rightBrace">
              <a:avLst>
                <a:gd name="adj1" fmla="val 8373"/>
                <a:gd name="adj2" fmla="val 5015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265" name="Picture 95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5321" y="2897221"/>
              <a:ext cx="1140863" cy="1109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6" name="TextBox 1007"/>
            <p:cNvSpPr txBox="1">
              <a:spLocks noChangeArrowheads="1"/>
            </p:cNvSpPr>
            <p:nvPr/>
          </p:nvSpPr>
          <p:spPr bwMode="auto">
            <a:xfrm>
              <a:off x="7570145" y="2203117"/>
              <a:ext cx="434413" cy="266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…</a:t>
              </a:r>
            </a:p>
          </p:txBody>
        </p:sp>
        <p:sp>
          <p:nvSpPr>
            <p:cNvPr id="10267" name="TextBox 1008"/>
            <p:cNvSpPr txBox="1">
              <a:spLocks noChangeArrowheads="1"/>
            </p:cNvSpPr>
            <p:nvPr/>
          </p:nvSpPr>
          <p:spPr bwMode="auto">
            <a:xfrm>
              <a:off x="7543079" y="4748638"/>
              <a:ext cx="434413" cy="266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…</a:t>
              </a:r>
            </a:p>
          </p:txBody>
        </p:sp>
        <p:cxnSp>
          <p:nvCxnSpPr>
            <p:cNvPr id="10268" name="Прямая соединительная линия 1010"/>
            <p:cNvCxnSpPr>
              <a:cxnSpLocks noChangeShapeType="1"/>
            </p:cNvCxnSpPr>
            <p:nvPr/>
          </p:nvCxnSpPr>
          <p:spPr bwMode="auto">
            <a:xfrm rot="10800000" flipV="1">
              <a:off x="6298255" y="1580623"/>
              <a:ext cx="957125" cy="213667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69" name="Прямая соединительная линия 1012"/>
            <p:cNvCxnSpPr>
              <a:cxnSpLocks noChangeShapeType="1"/>
            </p:cNvCxnSpPr>
            <p:nvPr/>
          </p:nvCxnSpPr>
          <p:spPr bwMode="auto">
            <a:xfrm>
              <a:off x="6939185" y="3375430"/>
              <a:ext cx="336136" cy="76436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70" name="Прямая соединительная линия 1023"/>
            <p:cNvCxnSpPr>
              <a:cxnSpLocks noChangeShapeType="1"/>
            </p:cNvCxnSpPr>
            <p:nvPr/>
          </p:nvCxnSpPr>
          <p:spPr bwMode="auto">
            <a:xfrm>
              <a:off x="6749754" y="4596183"/>
              <a:ext cx="744908" cy="274918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0271" name="Picture 96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0576" y="5214438"/>
              <a:ext cx="809715" cy="759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2" name="Picture 96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874335" y="5428904"/>
              <a:ext cx="252077" cy="68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3" name="Picture 96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645422" y="5395000"/>
              <a:ext cx="228600" cy="323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4" name="Picture 96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726395" y="6098813"/>
              <a:ext cx="809715" cy="759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5" name="Picture 96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4478" y="6208513"/>
              <a:ext cx="911684" cy="649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276" name="Прямая соединительная линия 1033"/>
            <p:cNvCxnSpPr>
              <a:cxnSpLocks noChangeShapeType="1"/>
            </p:cNvCxnSpPr>
            <p:nvPr/>
          </p:nvCxnSpPr>
          <p:spPr bwMode="auto">
            <a:xfrm flipV="1">
              <a:off x="2503918" y="5221516"/>
              <a:ext cx="273468" cy="256400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77" name="Прямая соединительная линия 1038"/>
            <p:cNvCxnSpPr>
              <a:cxnSpLocks noChangeShapeType="1"/>
            </p:cNvCxnSpPr>
            <p:nvPr/>
          </p:nvCxnSpPr>
          <p:spPr bwMode="auto">
            <a:xfrm rot="10800000">
              <a:off x="5759866" y="5922327"/>
              <a:ext cx="340407" cy="254977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78" name="Прямая соединительная линия 1040"/>
            <p:cNvCxnSpPr>
              <a:cxnSpLocks noChangeShapeType="1"/>
            </p:cNvCxnSpPr>
            <p:nvPr/>
          </p:nvCxnSpPr>
          <p:spPr bwMode="auto">
            <a:xfrm rot="16200000" flipV="1">
              <a:off x="3542276" y="5900915"/>
              <a:ext cx="350291" cy="153824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79" name="Прямая соединительная линия 1044"/>
            <p:cNvCxnSpPr>
              <a:cxnSpLocks noChangeShapeType="1"/>
            </p:cNvCxnSpPr>
            <p:nvPr/>
          </p:nvCxnSpPr>
          <p:spPr bwMode="auto">
            <a:xfrm rot="16200000" flipV="1">
              <a:off x="6412210" y="5164523"/>
              <a:ext cx="274862" cy="163791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280" name="Полилиния 55"/>
            <p:cNvSpPr>
              <a:spLocks noChangeArrowheads="1"/>
            </p:cNvSpPr>
            <p:nvPr/>
          </p:nvSpPr>
          <p:spPr bwMode="auto">
            <a:xfrm rot="1984372">
              <a:off x="6862274" y="4289987"/>
              <a:ext cx="247828" cy="760576"/>
            </a:xfrm>
            <a:custGeom>
              <a:avLst/>
              <a:gdLst>
                <a:gd name="T0" fmla="*/ 0 w 247828"/>
                <a:gd name="T1" fmla="*/ 0 h 3520868"/>
                <a:gd name="T2" fmla="*/ 213644 w 247828"/>
                <a:gd name="T3" fmla="*/ 0 h 3520868"/>
                <a:gd name="T4" fmla="*/ 247828 w 247828"/>
                <a:gd name="T5" fmla="*/ 0 h 3520868"/>
                <a:gd name="T6" fmla="*/ 239281 w 247828"/>
                <a:gd name="T7" fmla="*/ 0 h 3520868"/>
                <a:gd name="T8" fmla="*/ 76912 w 247828"/>
                <a:gd name="T9" fmla="*/ 0 h 35208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7828"/>
                <a:gd name="T16" fmla="*/ 0 h 3520868"/>
                <a:gd name="T17" fmla="*/ 247828 w 247828"/>
                <a:gd name="T18" fmla="*/ 3520868 h 35208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7828" h="3520868">
                  <a:moveTo>
                    <a:pt x="0" y="0"/>
                  </a:moveTo>
                  <a:lnTo>
                    <a:pt x="213644" y="1016950"/>
                  </a:lnTo>
                  <a:lnTo>
                    <a:pt x="247828" y="2478281"/>
                  </a:lnTo>
                  <a:lnTo>
                    <a:pt x="239281" y="2486826"/>
                  </a:lnTo>
                  <a:lnTo>
                    <a:pt x="76912" y="3520868"/>
                  </a:lnTo>
                </a:path>
              </a:pathLst>
            </a:custGeom>
            <a:noFill/>
            <a:ln w="41275" cmpd="dbl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281" name="Выноска 1 (без границы) 59"/>
            <p:cNvSpPr>
              <a:spLocks/>
            </p:cNvSpPr>
            <p:nvPr/>
          </p:nvSpPr>
          <p:spPr bwMode="auto">
            <a:xfrm>
              <a:off x="-1" y="5930785"/>
              <a:ext cx="1555335" cy="820396"/>
            </a:xfrm>
            <a:prstGeom prst="callout1">
              <a:avLst>
                <a:gd name="adj1" fmla="val 8384"/>
                <a:gd name="adj2" fmla="val 82440"/>
                <a:gd name="adj3" fmla="val -36755"/>
                <a:gd name="adj4" fmla="val 9063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36000" tIns="36000" rIns="36000" bIns="360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i="1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АБИС на корпоративном сервере</a:t>
              </a:r>
              <a:endParaRPr lang="ru-RU" altLang="ru-RU" sz="180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282" name="Выноска 1 (без границы) 60"/>
            <p:cNvSpPr>
              <a:spLocks/>
            </p:cNvSpPr>
            <p:nvPr/>
          </p:nvSpPr>
          <p:spPr bwMode="auto">
            <a:xfrm>
              <a:off x="7313776" y="5484971"/>
              <a:ext cx="1804586" cy="1095290"/>
            </a:xfrm>
            <a:prstGeom prst="callout1">
              <a:avLst>
                <a:gd name="adj1" fmla="val 51"/>
                <a:gd name="adj2" fmla="val 11815"/>
                <a:gd name="adj3" fmla="val -63097"/>
                <a:gd name="adj4" fmla="val -15329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36000" tIns="36000" rIns="36000" bIns="360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i="1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Взаимодействие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i="1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с внешними информационными системами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400" i="1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80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073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5508</TotalTime>
  <Words>1383</Words>
  <Application>Microsoft Office PowerPoint</Application>
  <PresentationFormat>Экран (4:3)</PresentationFormat>
  <Paragraphs>211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Century Gothic</vt:lpstr>
      <vt:lpstr>Times New Roman</vt:lpstr>
      <vt:lpstr>Оформление по умолчанию</vt:lpstr>
      <vt:lpstr>1_Оформление по умолчанию</vt:lpstr>
      <vt:lpstr>3_Оформление по умолчанию</vt:lpstr>
      <vt:lpstr>Автоматизированная библиотечно-информационная система «МАРК Cloud»:  опыт создания облачных сетей библиотек и интеграции их электронных ресурсов</vt:lpstr>
      <vt:lpstr>Презентация PowerPoint</vt:lpstr>
      <vt:lpstr>Несколько слов  о развитии  АБИС «МАРК-SQL»</vt:lpstr>
      <vt:lpstr>Подготовлена к выходу и проходит тестирование очередная версия АБИС «МАРК-SQL» 1.21</vt:lpstr>
      <vt:lpstr>Коротко об  АБИС «МАРК Cloud»</vt:lpstr>
      <vt:lpstr>Презентация PowerPoint</vt:lpstr>
      <vt:lpstr>Презентация PowerPoint</vt:lpstr>
      <vt:lpstr>Опыт создания облачных сетей библиотек и интеграции их электронных ресурсов на базе АБИС «МАРК Cloud»</vt:lpstr>
      <vt:lpstr>Общая схема организации информационно-библиотечной сети</vt:lpstr>
      <vt:lpstr>Успешный опыт внедрения АБИС «МАРК Cloud» с 2015 года </vt:lpstr>
      <vt:lpstr>Опыт создания и поддержки региональных облачных сетей школьных библиотек</vt:lpstr>
      <vt:lpstr>Презентация PowerPoint</vt:lpstr>
      <vt:lpstr>Презентация PowerPoint</vt:lpstr>
      <vt:lpstr>Презентация PowerPoint</vt:lpstr>
      <vt:lpstr>Основные преимущества работы в облачной библиотечной сети</vt:lpstr>
      <vt:lpstr>Презентация PowerPoint</vt:lpstr>
      <vt:lpstr>Новые решения для повышения удобства использования и улучшения качества автоматизации на базе АБИС «МАРК Cloud»</vt:lpstr>
      <vt:lpstr>Использование префиксов идентификаторов для обеспечения их уникальности в библиотечной сети</vt:lpstr>
      <vt:lpstr>Реализация отчетов и статистических форм –  рост с 20 до 70+ отчетов и форм</vt:lpstr>
      <vt:lpstr>Реализация многочисленных шаблонов и возможности смены шаблона</vt:lpstr>
      <vt:lpstr>Возможности многоуровневой каталогизации для библиотечных сетей</vt:lpstr>
      <vt:lpstr>Реализация структурированных справочников для полей описания изданий в электронном каталоге</vt:lpstr>
      <vt:lpstr>Ведение журнала согласования справочных полей при импорте каталожных записей из внешних источников</vt:lpstr>
      <vt:lpstr>Универсальный тематический рубрикатор литературы  на основе КТК И ББК</vt:lpstr>
      <vt:lpstr>В ближайших обновлениях АБИС «МАРК Cloud»…</vt:lpstr>
      <vt:lpstr>Презентация PowerPoint</vt:lpstr>
      <vt:lpstr>Презентация PowerPoint</vt:lpstr>
      <vt:lpstr>У Вас есть затруднения/вопросы при автоматизации Вашей библиотеки?  Желаете узнать больше об актуальных версиях АБИС семейства «МАРК» и попробовать их в работе?</vt:lpstr>
      <vt:lpstr>Презентация PowerPoint</vt:lpstr>
      <vt:lpstr>Презентация PowerPoint</vt:lpstr>
    </vt:vector>
  </TitlesOfParts>
  <Company>НПО "ИНФОРМ-СИСТЕМА"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MAPK Cloud 2018</dc:title>
  <dc:creator>Чикичев Д.Н.</dc:creator>
  <dc:description>2018</dc:description>
  <cp:lastModifiedBy>Дмитрий Чикичев</cp:lastModifiedBy>
  <cp:revision>40</cp:revision>
  <dcterms:created xsi:type="dcterms:W3CDTF">2005-09-05T19:40:19Z</dcterms:created>
  <dcterms:modified xsi:type="dcterms:W3CDTF">2018-06-26T07:47:23Z</dcterms:modified>
</cp:coreProperties>
</file>